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8" r:id="rId3"/>
    <p:sldId id="261" r:id="rId4"/>
    <p:sldId id="263" r:id="rId5"/>
    <p:sldId id="281" r:id="rId6"/>
    <p:sldId id="264" r:id="rId7"/>
    <p:sldId id="265" r:id="rId8"/>
    <p:sldId id="268" r:id="rId9"/>
    <p:sldId id="269" r:id="rId10"/>
    <p:sldId id="262" r:id="rId11"/>
    <p:sldId id="270" r:id="rId12"/>
    <p:sldId id="259" r:id="rId13"/>
    <p:sldId id="260" r:id="rId14"/>
    <p:sldId id="272" r:id="rId15"/>
    <p:sldId id="273" r:id="rId16"/>
    <p:sldId id="274" r:id="rId17"/>
    <p:sldId id="295" r:id="rId18"/>
    <p:sldId id="275" r:id="rId19"/>
    <p:sldId id="293" r:id="rId20"/>
    <p:sldId id="286" r:id="rId21"/>
    <p:sldId id="276" r:id="rId22"/>
    <p:sldId id="287" r:id="rId23"/>
    <p:sldId id="277" r:id="rId24"/>
    <p:sldId id="278" r:id="rId25"/>
    <p:sldId id="289" r:id="rId26"/>
    <p:sldId id="279" r:id="rId27"/>
    <p:sldId id="280" r:id="rId28"/>
    <p:sldId id="290" r:id="rId29"/>
    <p:sldId id="291" r:id="rId30"/>
    <p:sldId id="292"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60D6E6-2ABC-A44D-90EE-BBAC8973587E}">
          <p14:sldIdLst>
            <p14:sldId id="257"/>
            <p14:sldId id="258"/>
            <p14:sldId id="261"/>
            <p14:sldId id="263"/>
            <p14:sldId id="281"/>
            <p14:sldId id="264"/>
            <p14:sldId id="265"/>
            <p14:sldId id="268"/>
            <p14:sldId id="269"/>
            <p14:sldId id="262"/>
            <p14:sldId id="270"/>
            <p14:sldId id="259"/>
            <p14:sldId id="260"/>
            <p14:sldId id="272"/>
            <p14:sldId id="273"/>
            <p14:sldId id="274"/>
            <p14:sldId id="295"/>
            <p14:sldId id="275"/>
            <p14:sldId id="293"/>
            <p14:sldId id="286"/>
            <p14:sldId id="276"/>
            <p14:sldId id="287"/>
            <p14:sldId id="277"/>
            <p14:sldId id="278"/>
            <p14:sldId id="289"/>
            <p14:sldId id="279"/>
            <p14:sldId id="280"/>
            <p14:sldId id="290"/>
            <p14:sldId id="291"/>
            <p14:sldId id="292"/>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191" autoAdjust="0"/>
    <p:restoredTop sz="94660"/>
  </p:normalViewPr>
  <p:slideViewPr>
    <p:cSldViewPr snapToGrid="0">
      <p:cViewPr>
        <p:scale>
          <a:sx n="104" d="100"/>
          <a:sy n="104" d="100"/>
        </p:scale>
        <p:origin x="440"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walfred/Desktop/summary_SN.xlsx" TargetMode="Externa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oleObject" Target="file:////Users/walfred/Documents/new.csv" TargetMode="External"/></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oleObject" Target="file:////Users/walfred/Desktop/correctratio.csv"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walfred/Desktop/summary_SN.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walfred/Desktop/summary_SN.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walfred/Desktop/summary_SN.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Users/walfred/Desktop/summary_SN.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Users/walfred/Documents/new.csv"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Users/walfred/Documents/new.csv"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Users/walfred/Documents/new.csv" TargetMode="External"/></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file:////Users/walfred/Documents/new.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HG00353 (FIN)</a:t>
            </a:r>
            <a:endParaRPr lang="en-US" dirty="0"/>
          </a:p>
        </c:rich>
      </c:tx>
      <c:layout>
        <c:manualLayout>
          <c:xMode val="edge"/>
          <c:yMode val="edge"/>
          <c:x val="0.401159667541557"/>
          <c:y val="0.0509259259259259"/>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cat>
            <c:strRef>
              <c:f>Sheet3!$A$5:$G$5</c:f>
              <c:strCache>
                <c:ptCount val="7"/>
                <c:pt idx="0">
                  <c:v>'TSI'</c:v>
                </c:pt>
                <c:pt idx="1">
                  <c:v> 'French'</c:v>
                </c:pt>
                <c:pt idx="2">
                  <c:v> 'CEU'</c:v>
                </c:pt>
                <c:pt idx="3">
                  <c:v> 'GBR'</c:v>
                </c:pt>
                <c:pt idx="4">
                  <c:v> 'Russian'</c:v>
                </c:pt>
                <c:pt idx="5">
                  <c:v> 'IBS'</c:v>
                </c:pt>
                <c:pt idx="6">
                  <c:v> 'FIN'</c:v>
                </c:pt>
              </c:strCache>
            </c:strRef>
          </c:cat>
          <c:val>
            <c:numRef>
              <c:f>Sheet3!$A$6:$G$6</c:f>
              <c:numCache>
                <c:formatCode>General</c:formatCode>
                <c:ptCount val="7"/>
                <c:pt idx="0">
                  <c:v>0.00568181818181818</c:v>
                </c:pt>
                <c:pt idx="1">
                  <c:v>0.0113636363636363</c:v>
                </c:pt>
                <c:pt idx="2">
                  <c:v>0.0284090909090909</c:v>
                </c:pt>
                <c:pt idx="3">
                  <c:v>0.0227272727272727</c:v>
                </c:pt>
                <c:pt idx="4">
                  <c:v>0.0113636363636363</c:v>
                </c:pt>
                <c:pt idx="5">
                  <c:v>0.00568181818181818</c:v>
                </c:pt>
                <c:pt idx="6">
                  <c:v>0.914772727272726</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Logistic</a:t>
            </a:r>
            <a:r>
              <a:rPr lang="en-US" baseline="0"/>
              <a:t> score of each allele at LDLR phased locus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626417671957618"/>
          <c:y val="0.117715925658891"/>
          <c:w val="0.92745723863725"/>
          <c:h val="0.748945370200818"/>
        </c:manualLayout>
      </c:layout>
      <c:barChart>
        <c:barDir val="col"/>
        <c:grouping val="clustered"/>
        <c:varyColors val="0"/>
        <c:ser>
          <c:idx val="0"/>
          <c:order val="0"/>
          <c:tx>
            <c:v>allele#0</c:v>
          </c:tx>
          <c:spPr>
            <a:solidFill>
              <a:schemeClr val="accent1"/>
            </a:solidFill>
            <a:ln>
              <a:noFill/>
            </a:ln>
            <a:effectLst/>
          </c:spPr>
          <c:invertIfNegative val="0"/>
          <c:dLbls>
            <c:dLbl>
              <c:idx val="8"/>
              <c:layout>
                <c:manualLayout>
                  <c:x val="-0.00322010889546208"/>
                  <c:y val="-0.0189578230021728"/>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new!$A$28:$M$28</c:f>
              <c:strCache>
                <c:ptCount val="13"/>
                <c:pt idx="0">
                  <c:v>'Russian'</c:v>
                </c:pt>
                <c:pt idx="1">
                  <c:v> 'Orcadian'</c:v>
                </c:pt>
                <c:pt idx="2">
                  <c:v> 'Adygei'</c:v>
                </c:pt>
                <c:pt idx="3">
                  <c:v> 'French'</c:v>
                </c:pt>
                <c:pt idx="4">
                  <c:v> 'IBS'</c:v>
                </c:pt>
                <c:pt idx="5">
                  <c:v> 'North Italian'</c:v>
                </c:pt>
                <c:pt idx="6">
                  <c:v> 'TSI'</c:v>
                </c:pt>
                <c:pt idx="7">
                  <c:v> 'French Basque'</c:v>
                </c:pt>
                <c:pt idx="8">
                  <c:v> 'CEU'</c:v>
                </c:pt>
                <c:pt idx="9">
                  <c:v> 'GBR'</c:v>
                </c:pt>
                <c:pt idx="10">
                  <c:v> 'Sardinian'</c:v>
                </c:pt>
                <c:pt idx="11">
                  <c:v> 'Tuscan'</c:v>
                </c:pt>
                <c:pt idx="12">
                  <c:v> 'FIN'</c:v>
                </c:pt>
              </c:strCache>
            </c:strRef>
          </c:cat>
          <c:val>
            <c:numRef>
              <c:f>new!$A$29:$M$29</c:f>
              <c:numCache>
                <c:formatCode>General</c:formatCode>
                <c:ptCount val="13"/>
                <c:pt idx="0">
                  <c:v>4.34932806035136</c:v>
                </c:pt>
                <c:pt idx="1">
                  <c:v>2.39382622195871</c:v>
                </c:pt>
                <c:pt idx="2">
                  <c:v>1.79320818694814</c:v>
                </c:pt>
                <c:pt idx="3">
                  <c:v>1.37659256354999</c:v>
                </c:pt>
                <c:pt idx="4">
                  <c:v>0.776345796578314</c:v>
                </c:pt>
                <c:pt idx="5">
                  <c:v>0.703485993020097</c:v>
                </c:pt>
                <c:pt idx="6">
                  <c:v>0.19114398685073</c:v>
                </c:pt>
                <c:pt idx="7">
                  <c:v>0.114887951030019</c:v>
                </c:pt>
                <c:pt idx="8">
                  <c:v>-0.0958652562065704</c:v>
                </c:pt>
                <c:pt idx="9">
                  <c:v>-0.66859194984367</c:v>
                </c:pt>
                <c:pt idx="10">
                  <c:v>-1.68114063495531</c:v>
                </c:pt>
                <c:pt idx="11">
                  <c:v>-2.77920022245846</c:v>
                </c:pt>
                <c:pt idx="12">
                  <c:v>-6.47402069682335</c:v>
                </c:pt>
              </c:numCache>
            </c:numRef>
          </c:val>
        </c:ser>
        <c:ser>
          <c:idx val="1"/>
          <c:order val="1"/>
          <c:tx>
            <c:v>allele#1</c:v>
          </c:tx>
          <c:spPr>
            <a:solidFill>
              <a:schemeClr val="accent2"/>
            </a:solidFill>
            <a:ln>
              <a:noFill/>
            </a:ln>
            <a:effectLst/>
          </c:spPr>
          <c:invertIfNegative val="0"/>
          <c:dLbls>
            <c:dLbl>
              <c:idx val="4"/>
              <c:layout>
                <c:manualLayout>
                  <c:x val="0.00322010889546208"/>
                  <c:y val="-0.0433319536132566"/>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new!$A$28:$M$28</c:f>
              <c:strCache>
                <c:ptCount val="13"/>
                <c:pt idx="0">
                  <c:v>'Russian'</c:v>
                </c:pt>
                <c:pt idx="1">
                  <c:v> 'Orcadian'</c:v>
                </c:pt>
                <c:pt idx="2">
                  <c:v> 'Adygei'</c:v>
                </c:pt>
                <c:pt idx="3">
                  <c:v> 'French'</c:v>
                </c:pt>
                <c:pt idx="4">
                  <c:v> 'IBS'</c:v>
                </c:pt>
                <c:pt idx="5">
                  <c:v> 'North Italian'</c:v>
                </c:pt>
                <c:pt idx="6">
                  <c:v> 'TSI'</c:v>
                </c:pt>
                <c:pt idx="7">
                  <c:v> 'French Basque'</c:v>
                </c:pt>
                <c:pt idx="8">
                  <c:v> 'CEU'</c:v>
                </c:pt>
                <c:pt idx="9">
                  <c:v> 'GBR'</c:v>
                </c:pt>
                <c:pt idx="10">
                  <c:v> 'Sardinian'</c:v>
                </c:pt>
                <c:pt idx="11">
                  <c:v> 'Tuscan'</c:v>
                </c:pt>
                <c:pt idx="12">
                  <c:v> 'FIN'</c:v>
                </c:pt>
              </c:strCache>
            </c:strRef>
          </c:cat>
          <c:val>
            <c:numRef>
              <c:f>new!$A$30:$M$30</c:f>
              <c:numCache>
                <c:formatCode>General</c:formatCode>
                <c:ptCount val="13"/>
                <c:pt idx="0">
                  <c:v>-0.492388387116496</c:v>
                </c:pt>
                <c:pt idx="1">
                  <c:v>-2.89755221949147</c:v>
                </c:pt>
                <c:pt idx="2">
                  <c:v>4.770110571420338</c:v>
                </c:pt>
                <c:pt idx="3">
                  <c:v>4.22524963450729</c:v>
                </c:pt>
                <c:pt idx="4">
                  <c:v>-0.218545836277736</c:v>
                </c:pt>
                <c:pt idx="5">
                  <c:v>1.92909098809409</c:v>
                </c:pt>
                <c:pt idx="6">
                  <c:v>-1.27684263381377</c:v>
                </c:pt>
                <c:pt idx="7">
                  <c:v>-2.57019451928661</c:v>
                </c:pt>
                <c:pt idx="8">
                  <c:v>0.611729858717045</c:v>
                </c:pt>
                <c:pt idx="9">
                  <c:v>-0.948380225454453</c:v>
                </c:pt>
                <c:pt idx="10">
                  <c:v>0.149256341724513</c:v>
                </c:pt>
                <c:pt idx="11">
                  <c:v>-2.69455427743062</c:v>
                </c:pt>
                <c:pt idx="12">
                  <c:v>-0.586979295592102</c:v>
                </c:pt>
              </c:numCache>
            </c:numRef>
          </c:val>
        </c:ser>
        <c:dLbls>
          <c:showLegendKey val="0"/>
          <c:showVal val="0"/>
          <c:showCatName val="0"/>
          <c:showSerName val="0"/>
          <c:showPercent val="0"/>
          <c:showBubbleSize val="0"/>
        </c:dLbls>
        <c:gapWidth val="219"/>
        <c:overlap val="-27"/>
        <c:axId val="-571594208"/>
        <c:axId val="-571591392"/>
      </c:barChart>
      <c:catAx>
        <c:axId val="-5715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591392"/>
        <c:crosses val="autoZero"/>
        <c:auto val="1"/>
        <c:lblAlgn val="ctr"/>
        <c:lblOffset val="100"/>
        <c:noMultiLvlLbl val="0"/>
      </c:catAx>
      <c:valAx>
        <c:axId val="-571591392"/>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594208"/>
        <c:crosses val="autoZero"/>
        <c:crossBetween val="between"/>
      </c:valAx>
      <c:spPr>
        <a:noFill/>
        <a:ln>
          <a:noFill/>
        </a:ln>
        <a:effectLst/>
      </c:spPr>
    </c:plotArea>
    <c:legend>
      <c:legendPos val="b"/>
      <c:layout>
        <c:manualLayout>
          <c:xMode val="edge"/>
          <c:yMode val="edge"/>
          <c:x val="0.591660526485269"/>
          <c:y val="0.160777479726965"/>
          <c:w val="0.148350036486116"/>
          <c:h val="0.051118735468423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a:t>Global</a:t>
            </a:r>
            <a:r>
              <a:rPr lang="en-US" sz="1600" baseline="0"/>
              <a:t> control test of CBP on LDLR locus using unphased control samples</a:t>
            </a:r>
            <a:endParaRPr lang="en-US" sz="16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v>reported in first possible</c:v>
          </c:tx>
          <c:spPr>
            <a:solidFill>
              <a:schemeClr val="accent1"/>
            </a:solidFill>
            <a:ln>
              <a:noFill/>
            </a:ln>
            <a:effectLst/>
          </c:spPr>
          <c:invertIfNegative val="0"/>
          <c:cat>
            <c:numRef>
              <c:f>correctratio!$A$5:$BB$5</c:f>
              <c:numCache>
                <c:formatCode>General</c:formatCode>
                <c:ptCount val="54"/>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numCache>
            </c:numRef>
          </c:cat>
          <c:val>
            <c:numRef>
              <c:f>correctratio!$A$6:$BB$6</c:f>
              <c:numCache>
                <c:formatCode>General</c:formatCode>
                <c:ptCount val="54"/>
                <c:pt idx="0">
                  <c:v>28.9744</c:v>
                </c:pt>
                <c:pt idx="1">
                  <c:v>29.0948</c:v>
                </c:pt>
                <c:pt idx="2">
                  <c:v>30.28569999999998</c:v>
                </c:pt>
                <c:pt idx="3">
                  <c:v>30.7432</c:v>
                </c:pt>
                <c:pt idx="4">
                  <c:v>30.9119</c:v>
                </c:pt>
                <c:pt idx="5">
                  <c:v>31.4085</c:v>
                </c:pt>
                <c:pt idx="6">
                  <c:v>31.7557</c:v>
                </c:pt>
                <c:pt idx="7">
                  <c:v>33.119</c:v>
                </c:pt>
                <c:pt idx="8">
                  <c:v>35.0254</c:v>
                </c:pt>
                <c:pt idx="9">
                  <c:v>35.6364</c:v>
                </c:pt>
                <c:pt idx="10">
                  <c:v>36.6355</c:v>
                </c:pt>
                <c:pt idx="11">
                  <c:v>39.6378</c:v>
                </c:pt>
                <c:pt idx="12">
                  <c:v>40.8994</c:v>
                </c:pt>
                <c:pt idx="13">
                  <c:v>42.0048</c:v>
                </c:pt>
                <c:pt idx="14">
                  <c:v>43.2642</c:v>
                </c:pt>
                <c:pt idx="15">
                  <c:v>44.8071</c:v>
                </c:pt>
                <c:pt idx="16">
                  <c:v>46.9256</c:v>
                </c:pt>
                <c:pt idx="17">
                  <c:v>45.7627</c:v>
                </c:pt>
                <c:pt idx="18">
                  <c:v>46.7681</c:v>
                </c:pt>
                <c:pt idx="19">
                  <c:v>48.7603</c:v>
                </c:pt>
                <c:pt idx="20">
                  <c:v>53.1818</c:v>
                </c:pt>
                <c:pt idx="21">
                  <c:v>50.495</c:v>
                </c:pt>
                <c:pt idx="22">
                  <c:v>49.7207</c:v>
                </c:pt>
                <c:pt idx="23">
                  <c:v>48.8636</c:v>
                </c:pt>
                <c:pt idx="24">
                  <c:v>51.8072</c:v>
                </c:pt>
                <c:pt idx="25">
                  <c:v>53.0488</c:v>
                </c:pt>
                <c:pt idx="26">
                  <c:v>52.2876</c:v>
                </c:pt>
                <c:pt idx="27">
                  <c:v>56.8182</c:v>
                </c:pt>
                <c:pt idx="28">
                  <c:v>59.0551</c:v>
                </c:pt>
                <c:pt idx="29">
                  <c:v>58.5586</c:v>
                </c:pt>
                <c:pt idx="30">
                  <c:v>53.9216</c:v>
                </c:pt>
                <c:pt idx="31">
                  <c:v>55.814</c:v>
                </c:pt>
                <c:pt idx="32">
                  <c:v>54.2169</c:v>
                </c:pt>
                <c:pt idx="33">
                  <c:v>60.5634</c:v>
                </c:pt>
                <c:pt idx="34">
                  <c:v>59.375</c:v>
                </c:pt>
                <c:pt idx="35">
                  <c:v>58.1818</c:v>
                </c:pt>
                <c:pt idx="36">
                  <c:v>63.4615</c:v>
                </c:pt>
                <c:pt idx="37">
                  <c:v>57.4468</c:v>
                </c:pt>
                <c:pt idx="38">
                  <c:v>60.4651</c:v>
                </c:pt>
                <c:pt idx="39">
                  <c:v>59.0909</c:v>
                </c:pt>
                <c:pt idx="40">
                  <c:v>67.5</c:v>
                </c:pt>
                <c:pt idx="41">
                  <c:v>70.7317</c:v>
                </c:pt>
                <c:pt idx="42">
                  <c:v>76.3158</c:v>
                </c:pt>
                <c:pt idx="43">
                  <c:v>79.4872</c:v>
                </c:pt>
                <c:pt idx="44">
                  <c:v>80.5556</c:v>
                </c:pt>
                <c:pt idx="45">
                  <c:v>81.57889999999998</c:v>
                </c:pt>
                <c:pt idx="46">
                  <c:v>80.6452</c:v>
                </c:pt>
                <c:pt idx="47">
                  <c:v>89.28570000000001</c:v>
                </c:pt>
                <c:pt idx="48">
                  <c:v>88.88890000000001</c:v>
                </c:pt>
                <c:pt idx="49">
                  <c:v>92.3077</c:v>
                </c:pt>
                <c:pt idx="50">
                  <c:v>95.4545</c:v>
                </c:pt>
                <c:pt idx="51">
                  <c:v>95.0</c:v>
                </c:pt>
                <c:pt idx="52">
                  <c:v>95.0</c:v>
                </c:pt>
                <c:pt idx="53">
                  <c:v>93.75</c:v>
                </c:pt>
              </c:numCache>
            </c:numRef>
          </c:val>
        </c:ser>
        <c:ser>
          <c:idx val="1"/>
          <c:order val="1"/>
          <c:tx>
            <c:v>reported in second possible</c:v>
          </c:tx>
          <c:spPr>
            <a:solidFill>
              <a:schemeClr val="accent2"/>
            </a:solidFill>
            <a:ln>
              <a:noFill/>
            </a:ln>
            <a:effectLst/>
          </c:spPr>
          <c:invertIfNegative val="0"/>
          <c:cat>
            <c:numRef>
              <c:f>correctratio!$A$5:$BB$5</c:f>
              <c:numCache>
                <c:formatCode>General</c:formatCode>
                <c:ptCount val="54"/>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numCache>
            </c:numRef>
          </c:cat>
          <c:val>
            <c:numRef>
              <c:f>correctratio!$A$7:$BB$7</c:f>
              <c:numCache>
                <c:formatCode>General</c:formatCode>
                <c:ptCount val="54"/>
                <c:pt idx="0">
                  <c:v>21.282</c:v>
                </c:pt>
                <c:pt idx="1">
                  <c:v>21.3362</c:v>
                </c:pt>
                <c:pt idx="2">
                  <c:v>21.5238</c:v>
                </c:pt>
                <c:pt idx="3">
                  <c:v>22.1284</c:v>
                </c:pt>
                <c:pt idx="4">
                  <c:v>21.7929</c:v>
                </c:pt>
                <c:pt idx="5">
                  <c:v>21.8309</c:v>
                </c:pt>
                <c:pt idx="6">
                  <c:v>21.2214</c:v>
                </c:pt>
                <c:pt idx="7">
                  <c:v>22.0257</c:v>
                </c:pt>
                <c:pt idx="8">
                  <c:v>22.1658</c:v>
                </c:pt>
                <c:pt idx="9">
                  <c:v>21.8181</c:v>
                </c:pt>
                <c:pt idx="10">
                  <c:v>21.4953</c:v>
                </c:pt>
                <c:pt idx="11">
                  <c:v>21.328</c:v>
                </c:pt>
                <c:pt idx="12">
                  <c:v>21.4132</c:v>
                </c:pt>
                <c:pt idx="13">
                  <c:v>20.0477</c:v>
                </c:pt>
                <c:pt idx="14">
                  <c:v>20.4664</c:v>
                </c:pt>
                <c:pt idx="15">
                  <c:v>19.2879</c:v>
                </c:pt>
                <c:pt idx="16">
                  <c:v>20.0647</c:v>
                </c:pt>
                <c:pt idx="17">
                  <c:v>18.9831</c:v>
                </c:pt>
                <c:pt idx="18">
                  <c:v>19.7718</c:v>
                </c:pt>
                <c:pt idx="19">
                  <c:v>20.6612</c:v>
                </c:pt>
                <c:pt idx="20">
                  <c:v>18.1818</c:v>
                </c:pt>
                <c:pt idx="21">
                  <c:v>18.8119</c:v>
                </c:pt>
                <c:pt idx="22">
                  <c:v>17.3184</c:v>
                </c:pt>
                <c:pt idx="23">
                  <c:v>19.8864</c:v>
                </c:pt>
                <c:pt idx="24">
                  <c:v>18.6747</c:v>
                </c:pt>
                <c:pt idx="25">
                  <c:v>19.5122</c:v>
                </c:pt>
                <c:pt idx="26">
                  <c:v>18.9542</c:v>
                </c:pt>
                <c:pt idx="27">
                  <c:v>18.9394</c:v>
                </c:pt>
                <c:pt idx="28">
                  <c:v>16.5355</c:v>
                </c:pt>
                <c:pt idx="29">
                  <c:v>16.2162</c:v>
                </c:pt>
                <c:pt idx="30">
                  <c:v>17.647</c:v>
                </c:pt>
                <c:pt idx="31">
                  <c:v>15.1162</c:v>
                </c:pt>
                <c:pt idx="32">
                  <c:v>16.8674</c:v>
                </c:pt>
                <c:pt idx="33">
                  <c:v>11.2676</c:v>
                </c:pt>
                <c:pt idx="34">
                  <c:v>12.5</c:v>
                </c:pt>
                <c:pt idx="35">
                  <c:v>12.7273</c:v>
                </c:pt>
                <c:pt idx="36">
                  <c:v>13.4616</c:v>
                </c:pt>
                <c:pt idx="37">
                  <c:v>12.766</c:v>
                </c:pt>
                <c:pt idx="38">
                  <c:v>11.6279</c:v>
                </c:pt>
                <c:pt idx="39">
                  <c:v>11.3636</c:v>
                </c:pt>
                <c:pt idx="40">
                  <c:v>7.5</c:v>
                </c:pt>
                <c:pt idx="41">
                  <c:v>7.317099999999998</c:v>
                </c:pt>
                <c:pt idx="42">
                  <c:v>2.6316</c:v>
                </c:pt>
                <c:pt idx="43">
                  <c:v>2.5641</c:v>
                </c:pt>
                <c:pt idx="44">
                  <c:v>0.0</c:v>
                </c:pt>
                <c:pt idx="45">
                  <c:v>0.0</c:v>
                </c:pt>
                <c:pt idx="46">
                  <c:v>0.0</c:v>
                </c:pt>
                <c:pt idx="47">
                  <c:v>0.0</c:v>
                </c:pt>
                <c:pt idx="48">
                  <c:v>0.0</c:v>
                </c:pt>
                <c:pt idx="49">
                  <c:v>0.0</c:v>
                </c:pt>
                <c:pt idx="50">
                  <c:v>0.0</c:v>
                </c:pt>
                <c:pt idx="51">
                  <c:v>0.0</c:v>
                </c:pt>
                <c:pt idx="52">
                  <c:v>0.0</c:v>
                </c:pt>
                <c:pt idx="53">
                  <c:v>0.0</c:v>
                </c:pt>
              </c:numCache>
            </c:numRef>
          </c:val>
        </c:ser>
        <c:ser>
          <c:idx val="2"/>
          <c:order val="2"/>
          <c:tx>
            <c:v>reported in third possible</c:v>
          </c:tx>
          <c:spPr>
            <a:solidFill>
              <a:schemeClr val="accent3"/>
            </a:solidFill>
            <a:ln>
              <a:noFill/>
            </a:ln>
            <a:effectLst/>
          </c:spPr>
          <c:invertIfNegative val="0"/>
          <c:cat>
            <c:numRef>
              <c:f>correctratio!$A$5:$BB$5</c:f>
              <c:numCache>
                <c:formatCode>General</c:formatCode>
                <c:ptCount val="54"/>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numCache>
            </c:numRef>
          </c:cat>
          <c:val>
            <c:numRef>
              <c:f>correctratio!$A$8:$BB$8</c:f>
              <c:numCache>
                <c:formatCode>General</c:formatCode>
                <c:ptCount val="54"/>
                <c:pt idx="0">
                  <c:v>15.8974</c:v>
                </c:pt>
                <c:pt idx="1">
                  <c:v>16.8104</c:v>
                </c:pt>
                <c:pt idx="2">
                  <c:v>16.381</c:v>
                </c:pt>
                <c:pt idx="3">
                  <c:v>16.0473</c:v>
                </c:pt>
                <c:pt idx="4">
                  <c:v>15.9196</c:v>
                </c:pt>
                <c:pt idx="5">
                  <c:v>15.3521</c:v>
                </c:pt>
                <c:pt idx="6">
                  <c:v>15.4198</c:v>
                </c:pt>
                <c:pt idx="7">
                  <c:v>14.6302</c:v>
                </c:pt>
                <c:pt idx="8">
                  <c:v>15.0592</c:v>
                </c:pt>
                <c:pt idx="9">
                  <c:v>14.9091</c:v>
                </c:pt>
                <c:pt idx="10">
                  <c:v>13.6449</c:v>
                </c:pt>
                <c:pt idx="11">
                  <c:v>11.8712</c:v>
                </c:pt>
                <c:pt idx="12">
                  <c:v>11.1349</c:v>
                </c:pt>
                <c:pt idx="13">
                  <c:v>10.5012</c:v>
                </c:pt>
                <c:pt idx="14">
                  <c:v>10.3627</c:v>
                </c:pt>
                <c:pt idx="15">
                  <c:v>10.6824</c:v>
                </c:pt>
                <c:pt idx="16">
                  <c:v>9.3851</c:v>
                </c:pt>
                <c:pt idx="17">
                  <c:v>8.4745</c:v>
                </c:pt>
                <c:pt idx="18">
                  <c:v>6.4639</c:v>
                </c:pt>
                <c:pt idx="19">
                  <c:v>5.3719</c:v>
                </c:pt>
                <c:pt idx="20">
                  <c:v>6.8182</c:v>
                </c:pt>
                <c:pt idx="21">
                  <c:v>6.9307</c:v>
                </c:pt>
                <c:pt idx="22">
                  <c:v>7.8212</c:v>
                </c:pt>
                <c:pt idx="23">
                  <c:v>8.5227</c:v>
                </c:pt>
                <c:pt idx="24">
                  <c:v>6.626499999999998</c:v>
                </c:pt>
                <c:pt idx="25">
                  <c:v>6.7073</c:v>
                </c:pt>
                <c:pt idx="26">
                  <c:v>7.8432</c:v>
                </c:pt>
                <c:pt idx="27">
                  <c:v>6.8182</c:v>
                </c:pt>
                <c:pt idx="28">
                  <c:v>7.0866</c:v>
                </c:pt>
                <c:pt idx="29">
                  <c:v>8.1081</c:v>
                </c:pt>
                <c:pt idx="30">
                  <c:v>7.8432</c:v>
                </c:pt>
                <c:pt idx="31">
                  <c:v>8.1396</c:v>
                </c:pt>
                <c:pt idx="32">
                  <c:v>8.4338</c:v>
                </c:pt>
                <c:pt idx="33">
                  <c:v>8.4507</c:v>
                </c:pt>
                <c:pt idx="34">
                  <c:v>9.375</c:v>
                </c:pt>
                <c:pt idx="35">
                  <c:v>7.2727</c:v>
                </c:pt>
                <c:pt idx="36">
                  <c:v>7.692299999999998</c:v>
                </c:pt>
                <c:pt idx="37">
                  <c:v>10.6383</c:v>
                </c:pt>
                <c:pt idx="38">
                  <c:v>11.6279</c:v>
                </c:pt>
                <c:pt idx="39">
                  <c:v>13.6364</c:v>
                </c:pt>
                <c:pt idx="40">
                  <c:v>12.5</c:v>
                </c:pt>
                <c:pt idx="41">
                  <c:v>12.1951</c:v>
                </c:pt>
                <c:pt idx="42">
                  <c:v>10.5263</c:v>
                </c:pt>
                <c:pt idx="43">
                  <c:v>7.692299999999998</c:v>
                </c:pt>
                <c:pt idx="44">
                  <c:v>8.3333</c:v>
                </c:pt>
                <c:pt idx="45">
                  <c:v>10.5264</c:v>
                </c:pt>
                <c:pt idx="46">
                  <c:v>9.6774</c:v>
                </c:pt>
                <c:pt idx="47">
                  <c:v>7.142899999999998</c:v>
                </c:pt>
                <c:pt idx="48">
                  <c:v>7.4074</c:v>
                </c:pt>
                <c:pt idx="49">
                  <c:v>3.8461</c:v>
                </c:pt>
                <c:pt idx="50">
                  <c:v>4.5455</c:v>
                </c:pt>
                <c:pt idx="51">
                  <c:v>5.0</c:v>
                </c:pt>
                <c:pt idx="52">
                  <c:v>5.0</c:v>
                </c:pt>
                <c:pt idx="53">
                  <c:v>6.25</c:v>
                </c:pt>
              </c:numCache>
            </c:numRef>
          </c:val>
        </c:ser>
        <c:ser>
          <c:idx val="3"/>
          <c:order val="3"/>
          <c:tx>
            <c:v>reported in forth possible</c:v>
          </c:tx>
          <c:spPr>
            <a:solidFill>
              <a:schemeClr val="accent4"/>
            </a:solidFill>
            <a:ln>
              <a:noFill/>
            </a:ln>
            <a:effectLst/>
          </c:spPr>
          <c:invertIfNegative val="0"/>
          <c:cat>
            <c:numRef>
              <c:f>correctratio!$A$5:$BB$5</c:f>
              <c:numCache>
                <c:formatCode>General</c:formatCode>
                <c:ptCount val="54"/>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numCache>
            </c:numRef>
          </c:cat>
          <c:val>
            <c:numRef>
              <c:f>correctratio!$A$9:$BB$9</c:f>
              <c:numCache>
                <c:formatCode>General</c:formatCode>
                <c:ptCount val="54"/>
                <c:pt idx="0">
                  <c:v>13.5898</c:v>
                </c:pt>
                <c:pt idx="1">
                  <c:v>12.5</c:v>
                </c:pt>
                <c:pt idx="2">
                  <c:v>11.8095</c:v>
                </c:pt>
                <c:pt idx="3">
                  <c:v>11.4865</c:v>
                </c:pt>
                <c:pt idx="4">
                  <c:v>12.0557</c:v>
                </c:pt>
                <c:pt idx="5">
                  <c:v>12.3944</c:v>
                </c:pt>
                <c:pt idx="6">
                  <c:v>11.7558</c:v>
                </c:pt>
                <c:pt idx="7">
                  <c:v>10.9325</c:v>
                </c:pt>
                <c:pt idx="8">
                  <c:v>9.9831</c:v>
                </c:pt>
                <c:pt idx="9">
                  <c:v>10.0</c:v>
                </c:pt>
                <c:pt idx="10">
                  <c:v>9.7196</c:v>
                </c:pt>
                <c:pt idx="11">
                  <c:v>9.8592</c:v>
                </c:pt>
                <c:pt idx="12">
                  <c:v>10.0643</c:v>
                </c:pt>
                <c:pt idx="13">
                  <c:v>10.5012</c:v>
                </c:pt>
                <c:pt idx="14">
                  <c:v>8.8083</c:v>
                </c:pt>
                <c:pt idx="15">
                  <c:v>7.4184</c:v>
                </c:pt>
                <c:pt idx="16">
                  <c:v>8.4142</c:v>
                </c:pt>
                <c:pt idx="17">
                  <c:v>10.1695</c:v>
                </c:pt>
                <c:pt idx="18">
                  <c:v>9.5057</c:v>
                </c:pt>
                <c:pt idx="19">
                  <c:v>8.2645</c:v>
                </c:pt>
                <c:pt idx="20">
                  <c:v>7.7273</c:v>
                </c:pt>
                <c:pt idx="21">
                  <c:v>7.9208</c:v>
                </c:pt>
                <c:pt idx="22">
                  <c:v>8.3799</c:v>
                </c:pt>
                <c:pt idx="23">
                  <c:v>7.9546</c:v>
                </c:pt>
                <c:pt idx="24">
                  <c:v>8.4338</c:v>
                </c:pt>
                <c:pt idx="25">
                  <c:v>7.9268</c:v>
                </c:pt>
                <c:pt idx="26">
                  <c:v>6.5359</c:v>
                </c:pt>
                <c:pt idx="27">
                  <c:v>4.5454</c:v>
                </c:pt>
                <c:pt idx="28">
                  <c:v>4.724399999999998</c:v>
                </c:pt>
                <c:pt idx="29">
                  <c:v>4.504499999999998</c:v>
                </c:pt>
                <c:pt idx="30">
                  <c:v>4.9019</c:v>
                </c:pt>
                <c:pt idx="31">
                  <c:v>5.813899999999998</c:v>
                </c:pt>
                <c:pt idx="32">
                  <c:v>4.8192</c:v>
                </c:pt>
                <c:pt idx="33">
                  <c:v>2.816899999999998</c:v>
                </c:pt>
                <c:pt idx="34">
                  <c:v>3.125</c:v>
                </c:pt>
                <c:pt idx="35">
                  <c:v>5.4546</c:v>
                </c:pt>
                <c:pt idx="36">
                  <c:v>3.8461</c:v>
                </c:pt>
                <c:pt idx="37">
                  <c:v>4.2553</c:v>
                </c:pt>
                <c:pt idx="38">
                  <c:v>4.6512</c:v>
                </c:pt>
                <c:pt idx="39">
                  <c:v>4.5455</c:v>
                </c:pt>
                <c:pt idx="40">
                  <c:v>5.0</c:v>
                </c:pt>
                <c:pt idx="41">
                  <c:v>2.439</c:v>
                </c:pt>
                <c:pt idx="42">
                  <c:v>2.6316</c:v>
                </c:pt>
                <c:pt idx="43">
                  <c:v>2.5641</c:v>
                </c:pt>
                <c:pt idx="44">
                  <c:v>2.7778</c:v>
                </c:pt>
                <c:pt idx="45">
                  <c:v>0.0</c:v>
                </c:pt>
                <c:pt idx="46">
                  <c:v>0.0</c:v>
                </c:pt>
                <c:pt idx="47">
                  <c:v>0.0</c:v>
                </c:pt>
                <c:pt idx="48">
                  <c:v>0.0</c:v>
                </c:pt>
                <c:pt idx="49">
                  <c:v>0.0</c:v>
                </c:pt>
                <c:pt idx="50">
                  <c:v>0.0</c:v>
                </c:pt>
                <c:pt idx="51">
                  <c:v>0.0</c:v>
                </c:pt>
                <c:pt idx="52">
                  <c:v>0.0</c:v>
                </c:pt>
                <c:pt idx="53">
                  <c:v>0.0</c:v>
                </c:pt>
              </c:numCache>
            </c:numRef>
          </c:val>
        </c:ser>
        <c:dLbls>
          <c:showLegendKey val="0"/>
          <c:showVal val="0"/>
          <c:showCatName val="0"/>
          <c:showSerName val="0"/>
          <c:showPercent val="0"/>
          <c:showBubbleSize val="0"/>
        </c:dLbls>
        <c:gapWidth val="150"/>
        <c:overlap val="100"/>
        <c:axId val="-384784176"/>
        <c:axId val="-384779632"/>
      </c:barChart>
      <c:catAx>
        <c:axId val="-3847841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the high</a:t>
                </a:r>
                <a:r>
                  <a:rPr lang="en-US" sz="1600" baseline="0" dirty="0"/>
                  <a:t> score (the highest score - second highest </a:t>
                </a:r>
                <a:r>
                  <a:rPr lang="en-US" sz="1600" baseline="0" dirty="0" smtClean="0"/>
                  <a:t>score)</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4779632"/>
        <c:crosses val="autoZero"/>
        <c:auto val="1"/>
        <c:lblAlgn val="ctr"/>
        <c:lblOffset val="100"/>
        <c:noMultiLvlLbl val="0"/>
      </c:catAx>
      <c:valAx>
        <c:axId val="-384779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a:t>percentage in all tested</a:t>
                </a:r>
                <a:r>
                  <a:rPr lang="en-US" sz="1600" baseline="0"/>
                  <a:t> controls</a:t>
                </a:r>
                <a:r>
                  <a:rPr lang="en-US" sz="1600"/>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4784176"/>
        <c:crosses val="autoZero"/>
        <c:crossBetween val="between"/>
      </c:valAx>
      <c:spPr>
        <a:noFill/>
        <a:ln>
          <a:noFill/>
        </a:ln>
        <a:effectLst/>
      </c:spPr>
    </c:plotArea>
    <c:legend>
      <c:legendPos val="b"/>
      <c:layout>
        <c:manualLayout>
          <c:xMode val="edge"/>
          <c:yMode val="edge"/>
          <c:x val="0.069857163433839"/>
          <c:y val="0.123876139078121"/>
          <c:w val="0.463944209717688"/>
          <c:h val="0.098595771034238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HG00353 and HG00250 </a:t>
            </a:r>
            <a:r>
              <a:rPr lang="en-US" dirty="0" smtClean="0"/>
              <a:t>simple add-up</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cat>
            <c:strRef>
              <c:f>Sheet3!$A$3:$I$3</c:f>
              <c:strCache>
                <c:ptCount val="9"/>
                <c:pt idx="0">
                  <c:v>'TSI'</c:v>
                </c:pt>
                <c:pt idx="1">
                  <c:v> 'Adygei'</c:v>
                </c:pt>
                <c:pt idx="2">
                  <c:v> 'Sardinian'</c:v>
                </c:pt>
                <c:pt idx="3">
                  <c:v> 'French'</c:v>
                </c:pt>
                <c:pt idx="4">
                  <c:v> 'CEU'</c:v>
                </c:pt>
                <c:pt idx="5">
                  <c:v> 'GBR'</c:v>
                </c:pt>
                <c:pt idx="6">
                  <c:v> 'Russian'</c:v>
                </c:pt>
                <c:pt idx="7">
                  <c:v> 'IBS'</c:v>
                </c:pt>
                <c:pt idx="8">
                  <c:v> 'FIN'</c:v>
                </c:pt>
              </c:strCache>
            </c:strRef>
          </c:cat>
          <c:val>
            <c:numRef>
              <c:f>Sheet3!$A$4:$I$4</c:f>
              <c:numCache>
                <c:formatCode>General</c:formatCode>
                <c:ptCount val="9"/>
                <c:pt idx="0">
                  <c:v>0.00568181818181818</c:v>
                </c:pt>
                <c:pt idx="1">
                  <c:v>0.00757575757575757</c:v>
                </c:pt>
                <c:pt idx="2">
                  <c:v>0.00757575757575757</c:v>
                </c:pt>
                <c:pt idx="3">
                  <c:v>0.0681818181818181</c:v>
                </c:pt>
                <c:pt idx="4">
                  <c:v>0.0625</c:v>
                </c:pt>
                <c:pt idx="5">
                  <c:v>0.916666666666666</c:v>
                </c:pt>
                <c:pt idx="6">
                  <c:v>0.0113636363636363</c:v>
                </c:pt>
                <c:pt idx="7">
                  <c:v>0.00568181818181818</c:v>
                </c:pt>
                <c:pt idx="8">
                  <c:v>0.914772727272726</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HG00000 (artificial mix of 00353 &amp;00250)</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cat>
            <c:strRef>
              <c:f>Sheet2!$A$1:$I$1</c:f>
              <c:strCache>
                <c:ptCount val="9"/>
                <c:pt idx="0">
                  <c:v>French Basque</c:v>
                </c:pt>
                <c:pt idx="1">
                  <c:v>TSI</c:v>
                </c:pt>
                <c:pt idx="2">
                  <c:v>Sardinian</c:v>
                </c:pt>
                <c:pt idx="3">
                  <c:v>French</c:v>
                </c:pt>
                <c:pt idx="4">
                  <c:v>CEU</c:v>
                </c:pt>
                <c:pt idx="5">
                  <c:v>GBR</c:v>
                </c:pt>
                <c:pt idx="6">
                  <c:v>Russian</c:v>
                </c:pt>
                <c:pt idx="7">
                  <c:v>IBS</c:v>
                </c:pt>
                <c:pt idx="8">
                  <c:v>FIN</c:v>
                </c:pt>
              </c:strCache>
            </c:strRef>
          </c:cat>
          <c:val>
            <c:numRef>
              <c:f>Sheet2!$A$2:$I$2</c:f>
              <c:numCache>
                <c:formatCode>General</c:formatCode>
                <c:ptCount val="9"/>
                <c:pt idx="0">
                  <c:v>0.007575758</c:v>
                </c:pt>
                <c:pt idx="1">
                  <c:v>0.013257576</c:v>
                </c:pt>
                <c:pt idx="2">
                  <c:v>0.007575758</c:v>
                </c:pt>
                <c:pt idx="3">
                  <c:v>0.039772727</c:v>
                </c:pt>
                <c:pt idx="4">
                  <c:v>0.026515152</c:v>
                </c:pt>
                <c:pt idx="5">
                  <c:v>0.356060606</c:v>
                </c:pt>
                <c:pt idx="6">
                  <c:v>0.017045455</c:v>
                </c:pt>
                <c:pt idx="7">
                  <c:v>0.013257576</c:v>
                </c:pt>
                <c:pt idx="8">
                  <c:v>0.518939394</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HG00250 (GBR)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Sheet3!$A$1:$E$1</c:f>
              <c:strCache>
                <c:ptCount val="5"/>
                <c:pt idx="0">
                  <c:v>'Adygei'</c:v>
                </c:pt>
                <c:pt idx="1">
                  <c:v> 'Sardinian'</c:v>
                </c:pt>
                <c:pt idx="2">
                  <c:v> 'French'</c:v>
                </c:pt>
                <c:pt idx="3">
                  <c:v> 'CEU'</c:v>
                </c:pt>
                <c:pt idx="4">
                  <c:v> 'GBR'</c:v>
                </c:pt>
              </c:strCache>
            </c:strRef>
          </c:cat>
          <c:val>
            <c:numRef>
              <c:f>Sheet3!$A$2:$E$2</c:f>
              <c:numCache>
                <c:formatCode>General</c:formatCode>
                <c:ptCount val="5"/>
                <c:pt idx="0">
                  <c:v>0.00757575757575757</c:v>
                </c:pt>
                <c:pt idx="1">
                  <c:v>0.00757575757575757</c:v>
                </c:pt>
                <c:pt idx="2">
                  <c:v>0.0568181818181818</c:v>
                </c:pt>
                <c:pt idx="3">
                  <c:v>0.034090909090909</c:v>
                </c:pt>
                <c:pt idx="4">
                  <c:v>0.893939393939393</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SN31856 (patient)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cat>
            <c:strRef>
              <c:f>(Sheet1!$P$1,Sheet1!$Q$1,Sheet1!$R$1,Sheet1!$S$1,Sheet1!$V$1,Sheet1!$X$1,Sheet1!$Z$1)</c:f>
              <c:strCache>
                <c:ptCount val="7"/>
                <c:pt idx="0">
                  <c:v>CEU</c:v>
                </c:pt>
                <c:pt idx="1">
                  <c:v>French</c:v>
                </c:pt>
                <c:pt idx="2">
                  <c:v>GBR</c:v>
                </c:pt>
                <c:pt idx="3">
                  <c:v>IBS</c:v>
                </c:pt>
                <c:pt idx="4">
                  <c:v>Russian</c:v>
                </c:pt>
                <c:pt idx="5">
                  <c:v>TSI</c:v>
                </c:pt>
                <c:pt idx="6">
                  <c:v>FIN</c:v>
                </c:pt>
              </c:strCache>
            </c:strRef>
          </c:cat>
          <c:val>
            <c:numRef>
              <c:f>(Sheet1!$P$25,Sheet1!$Q$25,Sheet1!$R$25,Sheet1!$S$25,Sheet1!$V$25,Sheet1!$X$25,Sheet1!$Z$25)</c:f>
              <c:numCache>
                <c:formatCode>General</c:formatCode>
                <c:ptCount val="7"/>
                <c:pt idx="0">
                  <c:v>0.358636363636364</c:v>
                </c:pt>
                <c:pt idx="1">
                  <c:v>0.0377272727272727</c:v>
                </c:pt>
                <c:pt idx="2">
                  <c:v>0.280681818181818</c:v>
                </c:pt>
                <c:pt idx="3">
                  <c:v>0.121818181818182</c:v>
                </c:pt>
                <c:pt idx="4">
                  <c:v>0.0302272727272727</c:v>
                </c:pt>
                <c:pt idx="5">
                  <c:v>0.0659090909090909</c:v>
                </c:pt>
                <c:pt idx="6">
                  <c:v>0.0990909090909091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smtClean="0">
                <a:effectLst/>
              </a:rPr>
              <a:t>Composition at </a:t>
            </a:r>
            <a:r>
              <a:rPr lang="en-US" sz="1400" b="0" i="0" baseline="0" dirty="0">
                <a:effectLst/>
              </a:rPr>
              <a:t>8000 SNP window</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cat>
            <c:strRef>
              <c:f>new!$A$17:$C$17</c:f>
              <c:strCache>
                <c:ptCount val="3"/>
                <c:pt idx="0">
                  <c:v>CEU</c:v>
                </c:pt>
                <c:pt idx="1">
                  <c:v>TSI</c:v>
                </c:pt>
                <c:pt idx="2">
                  <c:v>Russian</c:v>
                </c:pt>
              </c:strCache>
            </c:strRef>
          </c:cat>
          <c:val>
            <c:numRef>
              <c:f>new!$A$18:$C$18</c:f>
              <c:numCache>
                <c:formatCode>General</c:formatCode>
                <c:ptCount val="3"/>
                <c:pt idx="0">
                  <c:v>82.3367149317</c:v>
                </c:pt>
                <c:pt idx="1">
                  <c:v>11.4918150099</c:v>
                </c:pt>
                <c:pt idx="2">
                  <c:v>6.17147005833</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Composition</a:t>
            </a:r>
            <a:r>
              <a:rPr lang="en-US" baseline="0"/>
              <a:t> of  Chr19 at 2000 SNP window</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cat>
            <c:strRef>
              <c:f>new!$A$13:$I$13</c:f>
              <c:strCache>
                <c:ptCount val="9"/>
                <c:pt idx="0">
                  <c:v>CEU</c:v>
                </c:pt>
                <c:pt idx="1">
                  <c:v>GBR</c:v>
                </c:pt>
                <c:pt idx="2">
                  <c:v>Orcadian</c:v>
                </c:pt>
                <c:pt idx="3">
                  <c:v>TSI</c:v>
                </c:pt>
                <c:pt idx="4">
                  <c:v>Russian</c:v>
                </c:pt>
                <c:pt idx="5">
                  <c:v>Adygei</c:v>
                </c:pt>
                <c:pt idx="6">
                  <c:v>French</c:v>
                </c:pt>
                <c:pt idx="7">
                  <c:v>French Basque</c:v>
                </c:pt>
                <c:pt idx="8">
                  <c:v>IBS</c:v>
                </c:pt>
              </c:strCache>
            </c:strRef>
          </c:cat>
          <c:val>
            <c:numRef>
              <c:f>new!$A$14:$I$14</c:f>
              <c:numCache>
                <c:formatCode>General</c:formatCode>
                <c:ptCount val="9"/>
                <c:pt idx="0">
                  <c:v>31.5756264911</c:v>
                </c:pt>
                <c:pt idx="1">
                  <c:v>21.8212553386</c:v>
                </c:pt>
                <c:pt idx="2">
                  <c:v>10.2667678144</c:v>
                </c:pt>
                <c:pt idx="3">
                  <c:v>9.05931052416</c:v>
                </c:pt>
                <c:pt idx="4">
                  <c:v>7.18014077303</c:v>
                </c:pt>
                <c:pt idx="5">
                  <c:v>6.87200441903</c:v>
                </c:pt>
                <c:pt idx="6">
                  <c:v>6.683634018659998</c:v>
                </c:pt>
                <c:pt idx="7">
                  <c:v>6.06197306456</c:v>
                </c:pt>
                <c:pt idx="8">
                  <c:v>0.479287556515</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88888888888889"/>
          <c:y val="0.829281860600758"/>
          <c:w val="0.591666666666667"/>
          <c:h val="0.1707181393992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Composition </a:t>
            </a:r>
            <a:r>
              <a:rPr lang="en-US" sz="1400" b="0" i="0" u="none" strike="noStrike" baseline="0" dirty="0" smtClean="0">
                <a:effectLst/>
              </a:rPr>
              <a:t>of full Chromosome</a:t>
            </a:r>
            <a:endParaRPr lang="en-US" dirty="0"/>
          </a:p>
        </c:rich>
      </c:tx>
      <c:layout>
        <c:manualLayout>
          <c:xMode val="edge"/>
          <c:yMode val="edge"/>
          <c:x val="0.211145669291339"/>
          <c:y val="0.03703703703703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cat>
            <c:strRef>
              <c:f>new!$A$19:$C$19</c:f>
              <c:strCache>
                <c:ptCount val="3"/>
                <c:pt idx="0">
                  <c:v>CEU</c:v>
                </c:pt>
                <c:pt idx="1">
                  <c:v>Russian</c:v>
                </c:pt>
                <c:pt idx="2">
                  <c:v>French</c:v>
                </c:pt>
              </c:strCache>
            </c:strRef>
          </c:cat>
          <c:val>
            <c:numRef>
              <c:f>new!$A$20:$C$20</c:f>
              <c:numCache>
                <c:formatCode>General</c:formatCode>
                <c:ptCount val="3"/>
                <c:pt idx="0">
                  <c:v>50.0</c:v>
                </c:pt>
                <c:pt idx="1">
                  <c:v>30.1079046587</c:v>
                </c:pt>
                <c:pt idx="2">
                  <c:v>19.8920953413</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Composition </a:t>
            </a:r>
            <a:r>
              <a:rPr lang="en-US" sz="1400" b="0" i="0" baseline="0" dirty="0" smtClean="0">
                <a:effectLst/>
              </a:rPr>
              <a:t>at </a:t>
            </a:r>
            <a:r>
              <a:rPr lang="en-US" sz="1400" b="0" i="0" baseline="0" dirty="0">
                <a:effectLst/>
              </a:rPr>
              <a:t>4000 SNP window</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cat>
            <c:strRef>
              <c:f>new!$A$15:$H$15</c:f>
              <c:strCache>
                <c:ptCount val="8"/>
                <c:pt idx="0">
                  <c:v>CEU</c:v>
                </c:pt>
                <c:pt idx="1">
                  <c:v>TSI</c:v>
                </c:pt>
                <c:pt idx="2">
                  <c:v>GBR</c:v>
                </c:pt>
                <c:pt idx="3">
                  <c:v>French Basque</c:v>
                </c:pt>
                <c:pt idx="4">
                  <c:v>North Italian</c:v>
                </c:pt>
                <c:pt idx="5">
                  <c:v>French</c:v>
                </c:pt>
                <c:pt idx="6">
                  <c:v>Adygei</c:v>
                </c:pt>
                <c:pt idx="7">
                  <c:v>Russian</c:v>
                </c:pt>
              </c:strCache>
            </c:strRef>
          </c:cat>
          <c:val>
            <c:numRef>
              <c:f>new!$A$16:$H$16</c:f>
              <c:numCache>
                <c:formatCode>General</c:formatCode>
                <c:ptCount val="8"/>
                <c:pt idx="0">
                  <c:v>35.4842965409</c:v>
                </c:pt>
                <c:pt idx="1">
                  <c:v>20.0216745143</c:v>
                </c:pt>
                <c:pt idx="2">
                  <c:v>10.2851831888</c:v>
                </c:pt>
                <c:pt idx="3">
                  <c:v>9.10162420367</c:v>
                </c:pt>
                <c:pt idx="4">
                  <c:v>8.460741140210001</c:v>
                </c:pt>
                <c:pt idx="5">
                  <c:v>8.227213563989997</c:v>
                </c:pt>
                <c:pt idx="6">
                  <c:v>8.134276493799998</c:v>
                </c:pt>
                <c:pt idx="7">
                  <c:v>0.284990354287</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61111111111111"/>
          <c:y val="0.833911490230388"/>
          <c:w val="0.711111111111111"/>
          <c:h val="0.16608850976961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E9F89-0FE1-D047-80B0-C66D4C0350F5}"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874BB-3ECB-BA4B-9B17-D49C1D3E6780}" type="slidenum">
              <a:rPr lang="en-US" smtClean="0"/>
              <a:t>‹#›</a:t>
            </a:fld>
            <a:endParaRPr lang="en-US"/>
          </a:p>
        </p:txBody>
      </p:sp>
    </p:spTree>
    <p:extLst>
      <p:ext uri="{BB962C8B-B14F-4D97-AF65-F5344CB8AC3E}">
        <p14:creationId xmlns:p14="http://schemas.microsoft.com/office/powerpoint/2010/main" val="1956682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3F4947-878B-45CE-B2C5-30F021747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4C6FAD02-16F9-4B19-9BC5-C7E2B37A44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0DC0C6E-CA34-4FE6-ABBF-7CDDB3B2A3B9}"/>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5" name="Footer Placeholder 4">
            <a:extLst>
              <a:ext uri="{FF2B5EF4-FFF2-40B4-BE49-F238E27FC236}">
                <a16:creationId xmlns="" xmlns:a16="http://schemas.microsoft.com/office/drawing/2014/main" id="{ACF9EECB-BFDB-4C25-B664-7F461C4FE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D074B90-7010-4178-82E8-90994BB19FCD}"/>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561901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87E4A9-983A-4F11-A3D2-F5B4FEB2B5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C6A8AF8-6D51-474A-A018-A2909D619D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B8B6E19-DD25-4E83-BE16-187A773A0F2F}"/>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5" name="Footer Placeholder 4">
            <a:extLst>
              <a:ext uri="{FF2B5EF4-FFF2-40B4-BE49-F238E27FC236}">
                <a16:creationId xmlns="" xmlns:a16="http://schemas.microsoft.com/office/drawing/2014/main" id="{49A1F6C2-FBC4-4622-B61A-61FE4CED4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4B8B239-4662-4726-BA1D-892B92E8ADA1}"/>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1614673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A27FEF6-2554-4BCE-8543-91B1BFD1F8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6A53A29-ED56-41F6-83A0-63457D44FF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666E168-45FF-4092-820C-A5F7B7E8AEC0}"/>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5" name="Footer Placeholder 4">
            <a:extLst>
              <a:ext uri="{FF2B5EF4-FFF2-40B4-BE49-F238E27FC236}">
                <a16:creationId xmlns="" xmlns:a16="http://schemas.microsoft.com/office/drawing/2014/main" id="{9E93B0FD-BA33-4CD9-9347-59649614A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FC3F289-06CD-4D0D-B1C8-C97F4542356A}"/>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185032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90C06A-3201-492F-9216-41CD5D3804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EA3C176-2E69-48AA-87C3-4D7CDC83C6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18B9EB2-6833-4B45-B372-82416C699EAF}"/>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5" name="Footer Placeholder 4">
            <a:extLst>
              <a:ext uri="{FF2B5EF4-FFF2-40B4-BE49-F238E27FC236}">
                <a16:creationId xmlns="" xmlns:a16="http://schemas.microsoft.com/office/drawing/2014/main" id="{1EBA17F7-B1D1-419C-AA76-66638200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7AE6F25-14A8-462B-B4F3-545419B15B6B}"/>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127269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97BD5F-A452-4F52-BB31-46DDACD0B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4562AAC-1A21-4B29-A6D7-2B901C5B2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39C86CD-56E7-49E9-81DB-79E13595C5F0}"/>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5" name="Footer Placeholder 4">
            <a:extLst>
              <a:ext uri="{FF2B5EF4-FFF2-40B4-BE49-F238E27FC236}">
                <a16:creationId xmlns="" xmlns:a16="http://schemas.microsoft.com/office/drawing/2014/main" id="{6102CB96-AD52-4044-9206-F4947C26B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6558B23-7E76-46DE-962E-66547AC3255C}"/>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197741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88F4D4-E564-41D2-A279-48CD28F8B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59DA688-0DEF-4C7E-B29D-5921AE63F05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9450289-AE21-4D74-856C-1111178833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79210735-E76D-42C0-8EBE-AA688F0774CB}"/>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6" name="Footer Placeholder 5">
            <a:extLst>
              <a:ext uri="{FF2B5EF4-FFF2-40B4-BE49-F238E27FC236}">
                <a16:creationId xmlns="" xmlns:a16="http://schemas.microsoft.com/office/drawing/2014/main" id="{312CD8DF-C6E5-4363-BBDD-6089B108D2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A29BBAF-DECE-401D-9C48-56BE7027B34B}"/>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2954549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F9E317-0242-4313-891C-1357211A91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3086EAD-6601-4E45-835C-2C3832EC7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6941F55D-7A79-4A52-BB79-3635AFF00F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A001523-686E-4E6C-AFF8-397A8B2E0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3484AC34-9047-4D16-BE09-297A04CB43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FCFAF00C-6DF9-4E7D-B928-969880E54A0E}"/>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8" name="Footer Placeholder 7">
            <a:extLst>
              <a:ext uri="{FF2B5EF4-FFF2-40B4-BE49-F238E27FC236}">
                <a16:creationId xmlns="" xmlns:a16="http://schemas.microsoft.com/office/drawing/2014/main" id="{C12FF157-62E8-4747-81C3-EB3E921E62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3F8C60D1-52C6-4997-AE1C-9271BD18D7DC}"/>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3061736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FD0370-5A62-4DE6-8F96-9BFDD4DFE4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18DBFCA-5EDE-486C-B9E5-5F6DBA2CA04E}"/>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4" name="Footer Placeholder 3">
            <a:extLst>
              <a:ext uri="{FF2B5EF4-FFF2-40B4-BE49-F238E27FC236}">
                <a16:creationId xmlns="" xmlns:a16="http://schemas.microsoft.com/office/drawing/2014/main" id="{F4EB470F-0075-4B12-987D-F3DF1F195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D0E44FCD-BFF3-426A-AE57-89AB886BFA12}"/>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4185361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46ECAA3-E6CA-471B-91CA-A122A4814A83}"/>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3" name="Footer Placeholder 2">
            <a:extLst>
              <a:ext uri="{FF2B5EF4-FFF2-40B4-BE49-F238E27FC236}">
                <a16:creationId xmlns="" xmlns:a16="http://schemas.microsoft.com/office/drawing/2014/main" id="{50034F37-5845-42EA-B81C-A6684954E9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5E5ACA29-B553-42D9-9D03-23DA265E21A2}"/>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3237917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05216D-6656-4D70-ADF0-40C2FAAB6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ACA3548C-C002-4A3F-A8BE-3AFBE7633A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5492A8C-F1A0-44CB-8BF0-01EC3FB97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C6B7046-37F3-4DC5-8F29-673CBE978A03}"/>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6" name="Footer Placeholder 5">
            <a:extLst>
              <a:ext uri="{FF2B5EF4-FFF2-40B4-BE49-F238E27FC236}">
                <a16:creationId xmlns="" xmlns:a16="http://schemas.microsoft.com/office/drawing/2014/main" id="{AF8DD6AE-2D0B-49E2-B788-666D3A850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99B1DDA-100F-41D3-ADA1-B6E9B7A2BD58}"/>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103922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0AD789-B3B8-4DD0-A554-9F14CEEEAC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087FD6BC-89DC-4605-B087-1EFFC9D5F5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9CC9F04-056F-4A10-88F1-C70AD00FC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6715ACC-4B5C-439C-B595-DF85B6C2C1D9}"/>
              </a:ext>
            </a:extLst>
          </p:cNvPr>
          <p:cNvSpPr>
            <a:spLocks noGrp="1"/>
          </p:cNvSpPr>
          <p:nvPr>
            <p:ph type="dt" sz="half" idx="10"/>
          </p:nvPr>
        </p:nvSpPr>
        <p:spPr/>
        <p:txBody>
          <a:bodyPr/>
          <a:lstStyle/>
          <a:p>
            <a:fld id="{F0A1D94E-9AC4-4F9D-A8F7-4128A9F7FA78}" type="datetimeFigureOut">
              <a:rPr lang="en-US" smtClean="0"/>
              <a:t>9/4/18</a:t>
            </a:fld>
            <a:endParaRPr lang="en-US"/>
          </a:p>
        </p:txBody>
      </p:sp>
      <p:sp>
        <p:nvSpPr>
          <p:cNvPr id="6" name="Footer Placeholder 5">
            <a:extLst>
              <a:ext uri="{FF2B5EF4-FFF2-40B4-BE49-F238E27FC236}">
                <a16:creationId xmlns="" xmlns:a16="http://schemas.microsoft.com/office/drawing/2014/main" id="{E81E33A7-A730-45C3-B9A2-2F55E71FE4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A7AB088-C157-4094-B1AA-C526D330B534}"/>
              </a:ext>
            </a:extLst>
          </p:cNvPr>
          <p:cNvSpPr>
            <a:spLocks noGrp="1"/>
          </p:cNvSpPr>
          <p:nvPr>
            <p:ph type="sldNum" sz="quarter" idx="12"/>
          </p:nvPr>
        </p:nvSpPr>
        <p:spPr/>
        <p:txBody>
          <a:bodyPr/>
          <a:lstStyle/>
          <a:p>
            <a:fld id="{D4E749A2-5147-42ED-8C32-09C5FFC33851}" type="slidenum">
              <a:rPr lang="en-US" smtClean="0"/>
              <a:t>‹#›</a:t>
            </a:fld>
            <a:endParaRPr lang="en-US"/>
          </a:p>
        </p:txBody>
      </p:sp>
    </p:spTree>
    <p:extLst>
      <p:ext uri="{BB962C8B-B14F-4D97-AF65-F5344CB8AC3E}">
        <p14:creationId xmlns:p14="http://schemas.microsoft.com/office/powerpoint/2010/main" val="34358147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6F0E491-9A32-41D3-B907-DF3B8E7DF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3DAAF5B-ADAE-4180-B87E-42A70475D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C0D12BE-3799-483D-8A11-3BEFED9847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1D94E-9AC4-4F9D-A8F7-4128A9F7FA78}" type="datetimeFigureOut">
              <a:rPr lang="en-US" smtClean="0"/>
              <a:t>9/4/18</a:t>
            </a:fld>
            <a:endParaRPr lang="en-US"/>
          </a:p>
        </p:txBody>
      </p:sp>
      <p:sp>
        <p:nvSpPr>
          <p:cNvPr id="5" name="Footer Placeholder 4">
            <a:extLst>
              <a:ext uri="{FF2B5EF4-FFF2-40B4-BE49-F238E27FC236}">
                <a16:creationId xmlns="" xmlns:a16="http://schemas.microsoft.com/office/drawing/2014/main" id="{43AAE625-9903-47AD-8D07-A9D23C3FFC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98DA41E2-8BBF-45DB-A2FC-BC2600FB4E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749A2-5147-42ED-8C32-09C5FFC33851}" type="slidenum">
              <a:rPr lang="en-US" smtClean="0"/>
              <a:t>‹#›</a:t>
            </a:fld>
            <a:endParaRPr lang="en-US"/>
          </a:p>
        </p:txBody>
      </p:sp>
    </p:spTree>
    <p:extLst>
      <p:ext uri="{BB962C8B-B14F-4D97-AF65-F5344CB8AC3E}">
        <p14:creationId xmlns:p14="http://schemas.microsoft.com/office/powerpoint/2010/main" val="3037014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5"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png"/><Relationship Id="rId6" Type="http://schemas.openxmlformats.org/officeDocument/2006/relationships/image" Target="../media/image9.emf"/><Relationship Id="rId7"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4A7F23-F35E-423E-8E10-1D84450EF012}"/>
              </a:ext>
            </a:extLst>
          </p:cNvPr>
          <p:cNvSpPr>
            <a:spLocks noGrp="1"/>
          </p:cNvSpPr>
          <p:nvPr>
            <p:ph type="title"/>
          </p:nvPr>
        </p:nvSpPr>
        <p:spPr/>
        <p:txBody>
          <a:bodyPr/>
          <a:lstStyle/>
          <a:p>
            <a:pPr algn="ctr"/>
            <a:r>
              <a:rPr lang="en-US" dirty="0"/>
              <a:t>Outline</a:t>
            </a:r>
          </a:p>
        </p:txBody>
      </p:sp>
      <p:sp>
        <p:nvSpPr>
          <p:cNvPr id="3" name="Content Placeholder 2">
            <a:extLst>
              <a:ext uri="{FF2B5EF4-FFF2-40B4-BE49-F238E27FC236}">
                <a16:creationId xmlns="" xmlns:a16="http://schemas.microsoft.com/office/drawing/2014/main" id="{B086019C-B99A-4561-8C00-0D89A2D19277}"/>
              </a:ext>
            </a:extLst>
          </p:cNvPr>
          <p:cNvSpPr>
            <a:spLocks noGrp="1"/>
          </p:cNvSpPr>
          <p:nvPr>
            <p:ph idx="1"/>
          </p:nvPr>
        </p:nvSpPr>
        <p:spPr>
          <a:xfrm>
            <a:off x="838200" y="1549580"/>
            <a:ext cx="10515600" cy="4351338"/>
          </a:xfrm>
        </p:spPr>
        <p:txBody>
          <a:bodyPr>
            <a:normAutofit/>
          </a:bodyPr>
          <a:lstStyle/>
          <a:p>
            <a:r>
              <a:rPr lang="en-US" dirty="0"/>
              <a:t>The </a:t>
            </a:r>
            <a:r>
              <a:rPr lang="en-US" dirty="0" smtClean="0"/>
              <a:t>background.</a:t>
            </a:r>
          </a:p>
          <a:p>
            <a:endParaRPr lang="en-US" dirty="0"/>
          </a:p>
          <a:p>
            <a:r>
              <a:rPr lang="en-US" dirty="0"/>
              <a:t>Introduction of </a:t>
            </a:r>
            <a:r>
              <a:rPr lang="en-US" dirty="0" smtClean="0"/>
              <a:t>methods.</a:t>
            </a:r>
            <a:endParaRPr lang="en-US" dirty="0"/>
          </a:p>
          <a:p>
            <a:endParaRPr lang="en-US" dirty="0"/>
          </a:p>
          <a:p>
            <a:r>
              <a:rPr lang="en-US" dirty="0" smtClean="0"/>
              <a:t>Results.</a:t>
            </a:r>
            <a:endParaRPr lang="en-US" dirty="0"/>
          </a:p>
          <a:p>
            <a:endParaRPr lang="en-US" dirty="0"/>
          </a:p>
          <a:p>
            <a:r>
              <a:rPr lang="en-US" dirty="0" smtClean="0"/>
              <a:t>Summary </a:t>
            </a:r>
            <a:endParaRPr lang="en-US" dirty="0"/>
          </a:p>
          <a:p>
            <a:endParaRPr lang="en-US" dirty="0"/>
          </a:p>
          <a:p>
            <a:endParaRPr lang="en-US" dirty="0"/>
          </a:p>
        </p:txBody>
      </p:sp>
    </p:spTree>
    <p:extLst>
      <p:ext uri="{BB962C8B-B14F-4D97-AF65-F5344CB8AC3E}">
        <p14:creationId xmlns:p14="http://schemas.microsoft.com/office/powerpoint/2010/main" val="2874437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624" y="967691"/>
            <a:ext cx="10515600" cy="4210812"/>
          </a:xfrm>
        </p:spPr>
        <p:txBody>
          <a:bodyPr>
            <a:normAutofit fontScale="92500" lnSpcReduction="20000"/>
          </a:bodyPr>
          <a:lstStyle/>
          <a:p>
            <a:r>
              <a:rPr lang="en-US" dirty="0" smtClean="0"/>
              <a:t>When determining the closest group, the result can be determined by two factors.  </a:t>
            </a:r>
          </a:p>
          <a:p>
            <a:pPr lvl="1"/>
            <a:r>
              <a:rPr lang="en-US" dirty="0" smtClean="0"/>
              <a:t>Frequency at SNPs.</a:t>
            </a:r>
          </a:p>
          <a:p>
            <a:pPr lvl="1"/>
            <a:r>
              <a:rPr lang="en-US" dirty="0" smtClean="0"/>
              <a:t>Overall match coverage. </a:t>
            </a:r>
          </a:p>
          <a:p>
            <a:r>
              <a:rPr lang="en-US" dirty="0" smtClean="0"/>
              <a:t>For example:  there are two groups: </a:t>
            </a:r>
          </a:p>
          <a:p>
            <a:pPr lvl="2"/>
            <a:r>
              <a:rPr lang="en-US" dirty="0" smtClean="0"/>
              <a:t>Group A: {-</a:t>
            </a:r>
            <a:r>
              <a:rPr lang="en-US" dirty="0"/>
              <a:t>AA</a:t>
            </a:r>
            <a:r>
              <a:rPr lang="en-US" dirty="0">
                <a:solidFill>
                  <a:srgbClr val="FF0000"/>
                </a:solidFill>
              </a:rPr>
              <a:t>A</a:t>
            </a:r>
            <a:r>
              <a:rPr lang="en-US" dirty="0"/>
              <a:t>A-, -</a:t>
            </a:r>
            <a:r>
              <a:rPr lang="en-US" dirty="0" smtClean="0"/>
              <a:t>AT</a:t>
            </a:r>
            <a:r>
              <a:rPr lang="en-US" dirty="0" smtClean="0">
                <a:solidFill>
                  <a:srgbClr val="FF0000"/>
                </a:solidFill>
              </a:rPr>
              <a:t>A</a:t>
            </a:r>
            <a:r>
              <a:rPr lang="en-US" dirty="0" smtClean="0"/>
              <a:t>A-</a:t>
            </a:r>
            <a:r>
              <a:rPr lang="en-US" dirty="0"/>
              <a:t>,-</a:t>
            </a:r>
            <a:r>
              <a:rPr lang="en-US" dirty="0" smtClean="0"/>
              <a:t>AA</a:t>
            </a:r>
            <a:r>
              <a:rPr lang="en-US" dirty="0" smtClean="0">
                <a:solidFill>
                  <a:srgbClr val="FF0000"/>
                </a:solidFill>
              </a:rPr>
              <a:t>A</a:t>
            </a:r>
            <a:r>
              <a:rPr lang="en-US" dirty="0" smtClean="0"/>
              <a:t>A-</a:t>
            </a:r>
            <a:r>
              <a:rPr lang="en-US" dirty="0"/>
              <a:t>,-AA</a:t>
            </a:r>
            <a:r>
              <a:rPr lang="en-US" dirty="0">
                <a:solidFill>
                  <a:srgbClr val="FF0000"/>
                </a:solidFill>
              </a:rPr>
              <a:t>A</a:t>
            </a:r>
            <a:r>
              <a:rPr lang="en-US" dirty="0"/>
              <a:t>T-, -AA</a:t>
            </a:r>
            <a:r>
              <a:rPr lang="en-US" dirty="0">
                <a:solidFill>
                  <a:srgbClr val="FF0000"/>
                </a:solidFill>
              </a:rPr>
              <a:t>A</a:t>
            </a:r>
            <a:r>
              <a:rPr lang="en-US" dirty="0"/>
              <a:t>A-,-AA</a:t>
            </a:r>
            <a:r>
              <a:rPr lang="en-US" dirty="0">
                <a:solidFill>
                  <a:srgbClr val="FF0000"/>
                </a:solidFill>
              </a:rPr>
              <a:t>A</a:t>
            </a:r>
            <a:r>
              <a:rPr lang="en-US" dirty="0"/>
              <a:t>T-</a:t>
            </a:r>
            <a:r>
              <a:rPr lang="en-US" dirty="0" smtClean="0"/>
              <a:t>}; </a:t>
            </a:r>
          </a:p>
          <a:p>
            <a:pPr lvl="2"/>
            <a:r>
              <a:rPr lang="en-US" dirty="0" smtClean="0"/>
              <a:t>Group B: {-TA</a:t>
            </a:r>
            <a:r>
              <a:rPr lang="en-US" dirty="0" smtClean="0">
                <a:solidFill>
                  <a:srgbClr val="FF0000"/>
                </a:solidFill>
              </a:rPr>
              <a:t>A</a:t>
            </a:r>
            <a:r>
              <a:rPr lang="en-US" dirty="0" smtClean="0"/>
              <a:t>A-</a:t>
            </a:r>
            <a:r>
              <a:rPr lang="en-US" dirty="0"/>
              <a:t>, </a:t>
            </a:r>
            <a:r>
              <a:rPr lang="en-US" dirty="0" smtClean="0"/>
              <a:t>-TT</a:t>
            </a:r>
            <a:r>
              <a:rPr lang="en-US" dirty="0" smtClean="0">
                <a:solidFill>
                  <a:srgbClr val="FF0000"/>
                </a:solidFill>
              </a:rPr>
              <a:t>A</a:t>
            </a:r>
            <a:r>
              <a:rPr lang="en-US" dirty="0" smtClean="0"/>
              <a:t>A-</a:t>
            </a:r>
            <a:r>
              <a:rPr lang="en-US" dirty="0"/>
              <a:t>,-AA</a:t>
            </a:r>
            <a:r>
              <a:rPr lang="en-US" dirty="0">
                <a:solidFill>
                  <a:srgbClr val="FF0000"/>
                </a:solidFill>
              </a:rPr>
              <a:t>T</a:t>
            </a:r>
            <a:r>
              <a:rPr lang="en-US" dirty="0"/>
              <a:t>A-</a:t>
            </a:r>
            <a:r>
              <a:rPr lang="en-US" dirty="0" smtClean="0"/>
              <a:t>,-</a:t>
            </a:r>
            <a:r>
              <a:rPr lang="en-US" dirty="0"/>
              <a:t>T</a:t>
            </a:r>
            <a:r>
              <a:rPr lang="en-US" dirty="0" smtClean="0"/>
              <a:t>A</a:t>
            </a:r>
            <a:r>
              <a:rPr lang="en-US" dirty="0" smtClean="0">
                <a:solidFill>
                  <a:srgbClr val="FF0000"/>
                </a:solidFill>
              </a:rPr>
              <a:t>T</a:t>
            </a:r>
            <a:r>
              <a:rPr lang="en-US" dirty="0" smtClean="0"/>
              <a:t>A-</a:t>
            </a:r>
            <a:r>
              <a:rPr lang="en-US" dirty="0"/>
              <a:t>, -AA</a:t>
            </a:r>
            <a:r>
              <a:rPr lang="en-US" dirty="0">
                <a:solidFill>
                  <a:srgbClr val="FF0000"/>
                </a:solidFill>
              </a:rPr>
              <a:t>A</a:t>
            </a:r>
            <a:r>
              <a:rPr lang="en-US" dirty="0"/>
              <a:t>A-</a:t>
            </a:r>
            <a:r>
              <a:rPr lang="en-US" dirty="0" smtClean="0"/>
              <a:t>,-</a:t>
            </a:r>
            <a:r>
              <a:rPr lang="en-US" dirty="0"/>
              <a:t>T</a:t>
            </a:r>
            <a:r>
              <a:rPr lang="en-US" dirty="0" smtClean="0"/>
              <a:t>A</a:t>
            </a:r>
            <a:r>
              <a:rPr lang="en-US" dirty="0" smtClean="0">
                <a:solidFill>
                  <a:srgbClr val="FF0000"/>
                </a:solidFill>
              </a:rPr>
              <a:t>A</a:t>
            </a:r>
            <a:r>
              <a:rPr lang="en-US" dirty="0" smtClean="0"/>
              <a:t>T-}</a:t>
            </a:r>
          </a:p>
          <a:p>
            <a:pPr lvl="2"/>
            <a:r>
              <a:rPr lang="en-US" dirty="0" smtClean="0"/>
              <a:t>the patient is </a:t>
            </a:r>
            <a:r>
              <a:rPr lang="mr-IN" dirty="0" smtClean="0"/>
              <a:t>–</a:t>
            </a:r>
            <a:r>
              <a:rPr lang="en-US" dirty="0" smtClean="0"/>
              <a:t>AA</a:t>
            </a:r>
            <a:r>
              <a:rPr lang="en-US" dirty="0" smtClean="0">
                <a:solidFill>
                  <a:srgbClr val="FF0000"/>
                </a:solidFill>
              </a:rPr>
              <a:t>T</a:t>
            </a:r>
            <a:r>
              <a:rPr lang="en-US" dirty="0" smtClean="0"/>
              <a:t>A-</a:t>
            </a:r>
          </a:p>
          <a:p>
            <a:pPr lvl="1"/>
            <a:r>
              <a:rPr lang="en-US" dirty="0" smtClean="0"/>
              <a:t>Based on frequency, Group B is the closer group because no T observed at marked site in group A. </a:t>
            </a:r>
          </a:p>
          <a:p>
            <a:pPr lvl="1"/>
            <a:r>
              <a:rPr lang="en-US" dirty="0" smtClean="0"/>
              <a:t>Based on coverage, Group A is the closer group since 4 sites of patients are similar to group A, while there is only two sites in group B</a:t>
            </a:r>
            <a:endParaRPr lang="en-US" dirty="0"/>
          </a:p>
          <a:p>
            <a:r>
              <a:rPr lang="en-US" dirty="0" smtClean="0"/>
              <a:t>As you can see, two factors can conflict when informative marks conflict with overall results. </a:t>
            </a:r>
          </a:p>
          <a:p>
            <a:pPr lvl="1"/>
            <a:endParaRPr lang="en-US" dirty="0"/>
          </a:p>
          <a:p>
            <a:pPr lvl="1"/>
            <a:endParaRPr lang="en-US" dirty="0" smtClean="0"/>
          </a:p>
          <a:p>
            <a:pPr lvl="1"/>
            <a:endParaRPr lang="en-US" dirty="0"/>
          </a:p>
          <a:p>
            <a:pPr lvl="1"/>
            <a:endParaRPr lang="en-US" dirty="0" smtClean="0"/>
          </a:p>
          <a:p>
            <a:pPr lvl="1"/>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50" y="4786857"/>
            <a:ext cx="3163007" cy="1993394"/>
          </a:xfrm>
          <a:prstGeom prst="rect">
            <a:avLst/>
          </a:prstGeom>
        </p:spPr>
      </p:pic>
      <p:sp>
        <p:nvSpPr>
          <p:cNvPr id="16" name="TextBox 15"/>
          <p:cNvSpPr txBox="1"/>
          <p:nvPr/>
        </p:nvSpPr>
        <p:spPr>
          <a:xfrm>
            <a:off x="2039487" y="5178503"/>
            <a:ext cx="5592418" cy="1107996"/>
          </a:xfrm>
          <a:prstGeom prst="rect">
            <a:avLst/>
          </a:prstGeom>
          <a:noFill/>
        </p:spPr>
        <p:txBody>
          <a:bodyPr wrap="square" rtlCol="0">
            <a:spAutoFit/>
          </a:bodyPr>
          <a:lstStyle/>
          <a:p>
            <a:r>
              <a:rPr lang="en-US" sz="1600" dirty="0">
                <a:solidFill>
                  <a:srgbClr val="FF0000"/>
                </a:solidFill>
              </a:rPr>
              <a:t>Just like election, trump has </a:t>
            </a:r>
            <a:r>
              <a:rPr lang="en-US" sz="1600" dirty="0" smtClean="0">
                <a:solidFill>
                  <a:srgbClr val="FF0000"/>
                </a:solidFill>
              </a:rPr>
              <a:t>more electoral </a:t>
            </a:r>
          </a:p>
          <a:p>
            <a:r>
              <a:rPr lang="en-US" sz="1600" dirty="0" smtClean="0">
                <a:solidFill>
                  <a:srgbClr val="FF0000"/>
                </a:solidFill>
              </a:rPr>
              <a:t>while Clinton has more popular vote. </a:t>
            </a:r>
          </a:p>
          <a:p>
            <a:r>
              <a:rPr lang="en-US" sz="1600" dirty="0" smtClean="0">
                <a:solidFill>
                  <a:srgbClr val="FF0000"/>
                </a:solidFill>
              </a:rPr>
              <a:t>Clinton has frequency win, but lose on state coverage.</a:t>
            </a:r>
          </a:p>
          <a:p>
            <a:endParaRPr lang="en-US" dirty="0"/>
          </a:p>
        </p:txBody>
      </p:sp>
      <p:sp>
        <p:nvSpPr>
          <p:cNvPr id="18" name="Title 17"/>
          <p:cNvSpPr>
            <a:spLocks noGrp="1"/>
          </p:cNvSpPr>
          <p:nvPr>
            <p:ph type="title"/>
          </p:nvPr>
        </p:nvSpPr>
        <p:spPr>
          <a:xfrm>
            <a:off x="429624" y="0"/>
            <a:ext cx="10515600" cy="1325563"/>
          </a:xfrm>
        </p:spPr>
        <p:txBody>
          <a:bodyPr/>
          <a:lstStyle/>
          <a:p>
            <a:pPr algn="ctr"/>
            <a:r>
              <a:rPr lang="en-US" dirty="0" smtClean="0"/>
              <a:t>2. Informative vs Overall</a:t>
            </a:r>
            <a:endParaRPr lang="en-US" dirty="0"/>
          </a:p>
        </p:txBody>
      </p:sp>
      <p:sp>
        <p:nvSpPr>
          <p:cNvPr id="4" name="TextBox 3"/>
          <p:cNvSpPr txBox="1"/>
          <p:nvPr/>
        </p:nvSpPr>
        <p:spPr>
          <a:xfrm>
            <a:off x="1329237" y="5981700"/>
            <a:ext cx="6819900" cy="1107996"/>
          </a:xfrm>
          <a:prstGeom prst="rect">
            <a:avLst/>
          </a:prstGeom>
          <a:noFill/>
        </p:spPr>
        <p:txBody>
          <a:bodyPr wrap="square" rtlCol="0">
            <a:spAutoFit/>
          </a:bodyPr>
          <a:lstStyle/>
          <a:p>
            <a:r>
              <a:rPr lang="en-US" sz="2400" dirty="0"/>
              <a:t>This scenario happens commonly in highly mixture tie </a:t>
            </a:r>
            <a:r>
              <a:rPr lang="en-US" sz="2400" dirty="0" smtClean="0"/>
              <a:t>situation.</a:t>
            </a:r>
            <a:endParaRPr lang="en-US" sz="2400" dirty="0"/>
          </a:p>
          <a:p>
            <a:endParaRPr lang="en-US" dirty="0"/>
          </a:p>
        </p:txBody>
      </p:sp>
    </p:spTree>
    <p:extLst>
      <p:ext uri="{BB962C8B-B14F-4D97-AF65-F5344CB8AC3E}">
        <p14:creationId xmlns:p14="http://schemas.microsoft.com/office/powerpoint/2010/main" val="574860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Solutions for these challenges </a:t>
            </a:r>
            <a:endParaRPr lang="en-US" dirty="0"/>
          </a:p>
        </p:txBody>
      </p:sp>
      <p:sp>
        <p:nvSpPr>
          <p:cNvPr id="3" name="Content Placeholder 2"/>
          <p:cNvSpPr>
            <a:spLocks noGrp="1"/>
          </p:cNvSpPr>
          <p:nvPr>
            <p:ph idx="1"/>
          </p:nvPr>
        </p:nvSpPr>
        <p:spPr>
          <a:xfrm>
            <a:off x="838200" y="1825624"/>
            <a:ext cx="10515600" cy="4734201"/>
          </a:xfrm>
        </p:spPr>
        <p:txBody>
          <a:bodyPr>
            <a:normAutofit/>
          </a:bodyPr>
          <a:lstStyle/>
          <a:p>
            <a:r>
              <a:rPr lang="en-US" dirty="0" smtClean="0"/>
              <a:t>Resolution </a:t>
            </a:r>
            <a:r>
              <a:rPr lang="en-US" dirty="0"/>
              <a:t>vs </a:t>
            </a:r>
            <a:r>
              <a:rPr lang="en-US" dirty="0" smtClean="0"/>
              <a:t>Confidence.</a:t>
            </a:r>
          </a:p>
          <a:p>
            <a:pPr lvl="1"/>
            <a:r>
              <a:rPr lang="en-US" dirty="0" smtClean="0"/>
              <a:t>Analyze in different scales:</a:t>
            </a:r>
          </a:p>
          <a:p>
            <a:pPr lvl="2"/>
            <a:r>
              <a:rPr lang="en-US" dirty="0" smtClean="0"/>
              <a:t>Bigger scale: has lower resolution but higher confidence.</a:t>
            </a:r>
          </a:p>
          <a:p>
            <a:pPr lvl="2"/>
            <a:r>
              <a:rPr lang="en-US" dirty="0" smtClean="0"/>
              <a:t>Smaller scale: has higher resolution but lower confidence.</a:t>
            </a:r>
          </a:p>
          <a:p>
            <a:pPr lvl="1"/>
            <a:r>
              <a:rPr lang="en-US" dirty="0" smtClean="0"/>
              <a:t>The ethnicity confirmed in multiply scales is more likely to be true.</a:t>
            </a:r>
          </a:p>
          <a:p>
            <a:pPr lvl="1"/>
            <a:endParaRPr lang="en-US" dirty="0"/>
          </a:p>
          <a:p>
            <a:pPr lvl="1"/>
            <a:endParaRPr lang="en-US" dirty="0" smtClean="0"/>
          </a:p>
          <a:p>
            <a:r>
              <a:rPr lang="en-US" dirty="0" smtClean="0"/>
              <a:t>Informative vs Overall.</a:t>
            </a:r>
          </a:p>
          <a:p>
            <a:pPr lvl="1"/>
            <a:r>
              <a:rPr lang="en-US" dirty="0" smtClean="0"/>
              <a:t>Applying different methods.</a:t>
            </a:r>
          </a:p>
          <a:p>
            <a:pPr lvl="1"/>
            <a:r>
              <a:rPr lang="en-US" dirty="0" smtClean="0"/>
              <a:t>Two methods used (PCA and </a:t>
            </a:r>
            <a:r>
              <a:rPr lang="en-US" dirty="0"/>
              <a:t>Multi-variable Binomial Conditional </a:t>
            </a:r>
            <a:r>
              <a:rPr lang="en-US" dirty="0" smtClean="0"/>
              <a:t>Probability)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052" y="1328598"/>
            <a:ext cx="2950597" cy="1298851"/>
          </a:xfrm>
          <a:prstGeom prst="rect">
            <a:avLst/>
          </a:prstGeom>
        </p:spPr>
      </p:pic>
    </p:spTree>
    <p:extLst>
      <p:ext uri="{BB962C8B-B14F-4D97-AF65-F5344CB8AC3E}">
        <p14:creationId xmlns:p14="http://schemas.microsoft.com/office/powerpoint/2010/main" val="81884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413591-C9CE-43D1-9CA7-C777DA4857C4}"/>
              </a:ext>
            </a:extLst>
          </p:cNvPr>
          <p:cNvSpPr>
            <a:spLocks noGrp="1"/>
          </p:cNvSpPr>
          <p:nvPr>
            <p:ph type="title"/>
          </p:nvPr>
        </p:nvSpPr>
        <p:spPr>
          <a:xfrm>
            <a:off x="838200" y="-10902"/>
            <a:ext cx="10515600" cy="1325563"/>
          </a:xfrm>
        </p:spPr>
        <p:txBody>
          <a:bodyPr/>
          <a:lstStyle/>
          <a:p>
            <a:pPr algn="ctr"/>
            <a:r>
              <a:rPr lang="en-US" dirty="0" smtClean="0"/>
              <a:t>Two major methods used based on the model</a:t>
            </a:r>
            <a:endParaRPr lang="en-US" dirty="0"/>
          </a:p>
        </p:txBody>
      </p:sp>
      <p:sp>
        <p:nvSpPr>
          <p:cNvPr id="3" name="Content Placeholder 2">
            <a:extLst>
              <a:ext uri="{FF2B5EF4-FFF2-40B4-BE49-F238E27FC236}">
                <a16:creationId xmlns="" xmlns:a16="http://schemas.microsoft.com/office/drawing/2014/main" id="{C5011EB7-1097-49D1-BB73-A2BC999B2747}"/>
              </a:ext>
            </a:extLst>
          </p:cNvPr>
          <p:cNvSpPr>
            <a:spLocks noGrp="1"/>
          </p:cNvSpPr>
          <p:nvPr>
            <p:ph idx="1"/>
          </p:nvPr>
        </p:nvSpPr>
        <p:spPr>
          <a:xfrm>
            <a:off x="838200" y="1365549"/>
            <a:ext cx="10515600" cy="4840571"/>
          </a:xfrm>
        </p:spPr>
        <p:txBody>
          <a:bodyPr>
            <a:normAutofit/>
          </a:bodyPr>
          <a:lstStyle/>
          <a:p>
            <a:r>
              <a:rPr lang="en-US" dirty="0" smtClean="0"/>
              <a:t>Principal components analysis (PCA)</a:t>
            </a:r>
          </a:p>
          <a:p>
            <a:pPr lvl="1"/>
            <a:r>
              <a:rPr lang="en-US" dirty="0" smtClean="0"/>
              <a:t>PCA is used to reduce dimension of the dataset by transforming data to </a:t>
            </a:r>
            <a:r>
              <a:rPr lang="en-US" dirty="0"/>
              <a:t>the </a:t>
            </a:r>
            <a:r>
              <a:rPr lang="en-US" dirty="0" smtClean="0"/>
              <a:t>orthogonal</a:t>
            </a:r>
            <a:r>
              <a:rPr lang="zh-CN" altLang="en-US" dirty="0" smtClean="0"/>
              <a:t> </a:t>
            </a:r>
            <a:r>
              <a:rPr lang="en-US" altLang="zh-CN" dirty="0" smtClean="0"/>
              <a:t>vector space. </a:t>
            </a:r>
          </a:p>
          <a:p>
            <a:pPr lvl="1"/>
            <a:r>
              <a:rPr lang="en-US" dirty="0" smtClean="0"/>
              <a:t>Commonly used in research to visualize dataset. However, not very accurate and easily have interference.</a:t>
            </a:r>
          </a:p>
          <a:p>
            <a:pPr lvl="1"/>
            <a:r>
              <a:rPr lang="en-US" altLang="zh-CN" dirty="0"/>
              <a:t>PCA is very sensitive on finding most variate components (hence informative mark here</a:t>
            </a:r>
            <a:r>
              <a:rPr lang="en-US" altLang="zh-CN" dirty="0" smtClean="0"/>
              <a:t>), so it focuses </a:t>
            </a:r>
            <a:r>
              <a:rPr lang="en-US" altLang="zh-CN" dirty="0"/>
              <a:t>on </a:t>
            </a:r>
            <a:r>
              <a:rPr lang="en-US" dirty="0" smtClean="0">
                <a:solidFill>
                  <a:srgbClr val="FF0000"/>
                </a:solidFill>
              </a:rPr>
              <a:t>frequencies on informative marks.</a:t>
            </a:r>
            <a:endParaRPr lang="en-US" dirty="0">
              <a:solidFill>
                <a:srgbClr val="FF0000"/>
              </a:solidFill>
            </a:endParaRPr>
          </a:p>
          <a:p>
            <a:pPr lvl="1"/>
            <a:endParaRPr lang="en-US" dirty="0" smtClean="0"/>
          </a:p>
          <a:p>
            <a:pPr lvl="1"/>
            <a:endParaRPr lang="en-US" dirty="0" smtClean="0"/>
          </a:p>
          <a:p>
            <a:pPr lvl="1"/>
            <a:endParaRPr lang="en-US" dirty="0" smtClean="0"/>
          </a:p>
          <a:p>
            <a:pPr lvl="1"/>
            <a:endParaRPr lang="en-US" altLang="zh-CN" dirty="0" smtClean="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774" y="3969843"/>
            <a:ext cx="4667250" cy="2038350"/>
          </a:xfrm>
          <a:prstGeom prst="rect">
            <a:avLst/>
          </a:prstGeom>
        </p:spPr>
      </p:pic>
      <p:sp>
        <p:nvSpPr>
          <p:cNvPr id="5" name="TextBox 4"/>
          <p:cNvSpPr txBox="1"/>
          <p:nvPr/>
        </p:nvSpPr>
        <p:spPr>
          <a:xfrm>
            <a:off x="2001078" y="6206120"/>
            <a:ext cx="2489528" cy="369332"/>
          </a:xfrm>
          <a:prstGeom prst="rect">
            <a:avLst/>
          </a:prstGeom>
          <a:noFill/>
        </p:spPr>
        <p:txBody>
          <a:bodyPr wrap="none" rtlCol="0">
            <a:spAutoFit/>
          </a:bodyPr>
          <a:lstStyle/>
          <a:p>
            <a:r>
              <a:rPr lang="en-US" smtClean="0"/>
              <a:t>General equation </a:t>
            </a:r>
            <a:r>
              <a:rPr lang="en-US" dirty="0" smtClean="0"/>
              <a:t>of PCA</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731" y="4020731"/>
            <a:ext cx="2908024" cy="2185389"/>
          </a:xfrm>
          <a:prstGeom prst="rect">
            <a:avLst/>
          </a:prstGeom>
        </p:spPr>
      </p:pic>
      <p:sp>
        <p:nvSpPr>
          <p:cNvPr id="7" name="TextBox 6"/>
          <p:cNvSpPr txBox="1"/>
          <p:nvPr/>
        </p:nvSpPr>
        <p:spPr>
          <a:xfrm>
            <a:off x="6682393" y="6206120"/>
            <a:ext cx="4671407" cy="369332"/>
          </a:xfrm>
          <a:prstGeom prst="rect">
            <a:avLst/>
          </a:prstGeom>
          <a:noFill/>
        </p:spPr>
        <p:txBody>
          <a:bodyPr wrap="none" rtlCol="0">
            <a:spAutoFit/>
          </a:bodyPr>
          <a:lstStyle/>
          <a:p>
            <a:r>
              <a:rPr lang="en-US" dirty="0" smtClean="0"/>
              <a:t>Simple example of PCA on two dimension space</a:t>
            </a:r>
            <a:endParaRPr lang="en-US" dirty="0"/>
          </a:p>
        </p:txBody>
      </p:sp>
    </p:spTree>
    <p:extLst>
      <p:ext uri="{BB962C8B-B14F-4D97-AF65-F5344CB8AC3E}">
        <p14:creationId xmlns:p14="http://schemas.microsoft.com/office/powerpoint/2010/main" val="208944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0C9F42B-378E-469A-9CC3-D45F359EEA6B}"/>
              </a:ext>
            </a:extLst>
          </p:cNvPr>
          <p:cNvSpPr>
            <a:spLocks noGrp="1"/>
          </p:cNvSpPr>
          <p:nvPr>
            <p:ph idx="1"/>
          </p:nvPr>
        </p:nvSpPr>
        <p:spPr>
          <a:xfrm>
            <a:off x="559904" y="83713"/>
            <a:ext cx="10515600" cy="7045957"/>
          </a:xfrm>
        </p:spPr>
        <p:txBody>
          <a:bodyPr>
            <a:normAutofit/>
          </a:bodyPr>
          <a:lstStyle/>
          <a:p>
            <a:r>
              <a:rPr lang="en-US" dirty="0"/>
              <a:t>Multi-variable Binomial </a:t>
            </a:r>
            <a:r>
              <a:rPr lang="en-US" dirty="0" smtClean="0"/>
              <a:t>Conditional Probability.</a:t>
            </a:r>
          </a:p>
          <a:p>
            <a:pPr lvl="1"/>
            <a:r>
              <a:rPr lang="en-US" dirty="0" smtClean="0"/>
              <a:t>Bayes</a:t>
            </a:r>
            <a:r>
              <a:rPr lang="en-US" dirty="0"/>
              <a:t>' </a:t>
            </a:r>
            <a:r>
              <a:rPr lang="en-US" dirty="0" smtClean="0"/>
              <a:t>theorem:</a:t>
            </a:r>
          </a:p>
          <a:p>
            <a:pPr lvl="2"/>
            <a:r>
              <a:rPr lang="en-US" dirty="0"/>
              <a:t>C</a:t>
            </a:r>
            <a:r>
              <a:rPr lang="en-US" dirty="0" smtClean="0"/>
              <a:t>onditional </a:t>
            </a:r>
            <a:r>
              <a:rPr lang="en-US" dirty="0"/>
              <a:t>probability: the likelihood of event </a:t>
            </a:r>
            <a:r>
              <a:rPr lang="en-US" dirty="0" smtClean="0"/>
              <a:t>A </a:t>
            </a:r>
            <a:r>
              <a:rPr lang="en-US" dirty="0"/>
              <a:t>occurring given that </a:t>
            </a:r>
            <a:r>
              <a:rPr lang="en-US" dirty="0" smtClean="0"/>
              <a:t>B </a:t>
            </a:r>
            <a:r>
              <a:rPr lang="en-US" dirty="0"/>
              <a:t>is </a:t>
            </a:r>
            <a:r>
              <a:rPr lang="en-US" dirty="0" smtClean="0"/>
              <a:t>true </a:t>
            </a:r>
          </a:p>
          <a:p>
            <a:pPr lvl="2"/>
            <a:r>
              <a:rPr lang="en-US" dirty="0" smtClean="0"/>
              <a:t>Can be used to calculate the probability of being one ethnicity giving a known genotype.</a:t>
            </a:r>
          </a:p>
          <a:p>
            <a:pPr lvl="2"/>
            <a:endParaRPr lang="en-US" dirty="0" smtClean="0"/>
          </a:p>
          <a:p>
            <a:pPr lvl="1"/>
            <a:r>
              <a:rPr lang="en-US" dirty="0" smtClean="0"/>
              <a:t>Score determination at each SNP.</a:t>
            </a:r>
          </a:p>
          <a:p>
            <a:pPr lvl="2"/>
            <a:r>
              <a:rPr lang="en-US" dirty="0" smtClean="0"/>
              <a:t>when observed m minor alleles in n sample sizes:</a:t>
            </a:r>
            <a:r>
              <a:rPr lang="zh-CN" altLang="en-US" dirty="0" smtClean="0"/>
              <a:t> </a:t>
            </a:r>
            <a:endParaRPr lang="en-US" altLang="zh-CN" dirty="0"/>
          </a:p>
          <a:p>
            <a:pPr lvl="1"/>
            <a:endParaRPr lang="en-US" dirty="0" smtClean="0"/>
          </a:p>
          <a:p>
            <a:pPr lvl="1"/>
            <a:endParaRPr lang="en-US" dirty="0" smtClean="0"/>
          </a:p>
          <a:p>
            <a:pPr lvl="1"/>
            <a:r>
              <a:rPr lang="en-US" dirty="0"/>
              <a:t>S</a:t>
            </a:r>
            <a:r>
              <a:rPr lang="en-US" dirty="0" smtClean="0"/>
              <a:t>core determination at multiply SNPs:</a:t>
            </a:r>
          </a:p>
          <a:p>
            <a:pPr lvl="2"/>
            <a:r>
              <a:rPr lang="en-US" dirty="0"/>
              <a:t>Multi-variable </a:t>
            </a:r>
            <a:r>
              <a:rPr lang="en-US" dirty="0" smtClean="0"/>
              <a:t>Binomial model: </a:t>
            </a:r>
          </a:p>
          <a:p>
            <a:pPr lvl="1"/>
            <a:endParaRPr lang="en-US" dirty="0"/>
          </a:p>
          <a:p>
            <a:pPr lvl="1"/>
            <a:endParaRPr lang="en-US" dirty="0" smtClean="0"/>
          </a:p>
          <a:p>
            <a:pPr lvl="1"/>
            <a:endParaRPr lang="en-US" dirty="0"/>
          </a:p>
          <a:p>
            <a:pPr lvl="1"/>
            <a:endParaRPr lang="en-US" dirty="0" smtClean="0"/>
          </a:p>
          <a:p>
            <a:pPr lvl="1"/>
            <a:r>
              <a:rPr lang="en-US" dirty="0" smtClean="0"/>
              <a:t>Compared with PCA, This methods focuses more on </a:t>
            </a:r>
            <a:r>
              <a:rPr lang="en-US" dirty="0" smtClean="0">
                <a:solidFill>
                  <a:srgbClr val="FF0000"/>
                </a:solidFill>
              </a:rPr>
              <a:t>general coverage</a:t>
            </a:r>
            <a:r>
              <a:rPr lang="en-US" dirty="0"/>
              <a:t>.</a:t>
            </a:r>
            <a:endParaRPr lang="en-US" dirty="0" smtClean="0"/>
          </a:p>
        </p:txBody>
      </p:sp>
      <p:pic>
        <p:nvPicPr>
          <p:cNvPr id="8" name="Picture 7"/>
          <p:cNvPicPr>
            <a:picLocks noChangeAspect="1"/>
          </p:cNvPicPr>
          <p:nvPr/>
        </p:nvPicPr>
        <p:blipFill>
          <a:blip r:embed="rId2"/>
          <a:stretch>
            <a:fillRect/>
          </a:stretch>
        </p:blipFill>
        <p:spPr>
          <a:xfrm>
            <a:off x="1547986" y="2691723"/>
            <a:ext cx="9999869" cy="834979"/>
          </a:xfrm>
          <a:prstGeom prst="rect">
            <a:avLst/>
          </a:prstGeom>
        </p:spPr>
      </p:pic>
      <p:pic>
        <p:nvPicPr>
          <p:cNvPr id="10" name="Picture 9"/>
          <p:cNvPicPr>
            <a:picLocks noChangeAspect="1"/>
          </p:cNvPicPr>
          <p:nvPr/>
        </p:nvPicPr>
        <p:blipFill>
          <a:blip r:embed="rId3"/>
          <a:stretch>
            <a:fillRect/>
          </a:stretch>
        </p:blipFill>
        <p:spPr>
          <a:xfrm>
            <a:off x="3398078" y="414012"/>
            <a:ext cx="1187174" cy="663421"/>
          </a:xfrm>
          <a:prstGeom prst="rect">
            <a:avLst/>
          </a:prstGeom>
        </p:spPr>
      </p:pic>
      <p:sp>
        <p:nvSpPr>
          <p:cNvPr id="16" name="TextBox 15"/>
          <p:cNvSpPr txBox="1"/>
          <p:nvPr/>
        </p:nvSpPr>
        <p:spPr>
          <a:xfrm>
            <a:off x="1075635" y="4832947"/>
            <a:ext cx="2322443" cy="646331"/>
          </a:xfrm>
          <a:prstGeom prst="rect">
            <a:avLst/>
          </a:prstGeom>
          <a:noFill/>
        </p:spPr>
        <p:txBody>
          <a:bodyPr wrap="square" rtlCol="0">
            <a:spAutoFit/>
          </a:bodyPr>
          <a:lstStyle/>
          <a:p>
            <a:endParaRPr lang="en-US" smtClean="0"/>
          </a:p>
          <a:p>
            <a:endParaRPr lang="en-US" dirty="0"/>
          </a:p>
        </p:txBody>
      </p:sp>
      <p:pic>
        <p:nvPicPr>
          <p:cNvPr id="20" name="Picture 19"/>
          <p:cNvPicPr>
            <a:picLocks noChangeAspect="1"/>
          </p:cNvPicPr>
          <p:nvPr/>
        </p:nvPicPr>
        <p:blipFill>
          <a:blip r:embed="rId4"/>
          <a:stretch>
            <a:fillRect/>
          </a:stretch>
        </p:blipFill>
        <p:spPr>
          <a:xfrm>
            <a:off x="5095830" y="3896689"/>
            <a:ext cx="1787488" cy="446872"/>
          </a:xfrm>
          <a:prstGeom prst="rect">
            <a:avLst/>
          </a:prstGeom>
        </p:spPr>
      </p:pic>
      <p:pic>
        <p:nvPicPr>
          <p:cNvPr id="24" name="Picture 23"/>
          <p:cNvPicPr>
            <a:picLocks noChangeAspect="1"/>
          </p:cNvPicPr>
          <p:nvPr/>
        </p:nvPicPr>
        <p:blipFill>
          <a:blip r:embed="rId5"/>
          <a:stretch>
            <a:fillRect/>
          </a:stretch>
        </p:blipFill>
        <p:spPr>
          <a:xfrm>
            <a:off x="1547986" y="4139957"/>
            <a:ext cx="8883175" cy="1388815"/>
          </a:xfrm>
          <a:prstGeom prst="rect">
            <a:avLst/>
          </a:prstGeom>
        </p:spPr>
      </p:pic>
      <p:sp>
        <p:nvSpPr>
          <p:cNvPr id="25" name="Title 24"/>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2522368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031"/>
            <a:ext cx="10515600" cy="1325563"/>
          </a:xfrm>
        </p:spPr>
        <p:txBody>
          <a:bodyPr/>
          <a:lstStyle/>
          <a:p>
            <a:pPr algn="ctr"/>
            <a:r>
              <a:rPr lang="en-US" dirty="0" smtClean="0"/>
              <a:t>Building</a:t>
            </a:r>
            <a:r>
              <a:rPr lang="en-US" dirty="0"/>
              <a:t> Reference </a:t>
            </a:r>
          </a:p>
        </p:txBody>
      </p:sp>
      <p:sp>
        <p:nvSpPr>
          <p:cNvPr id="3" name="Content Placeholder 2"/>
          <p:cNvSpPr>
            <a:spLocks noGrp="1"/>
          </p:cNvSpPr>
          <p:nvPr>
            <p:ph idx="1"/>
          </p:nvPr>
        </p:nvSpPr>
        <p:spPr>
          <a:xfrm>
            <a:off x="838200" y="854557"/>
            <a:ext cx="10515600" cy="6003443"/>
          </a:xfrm>
        </p:spPr>
        <p:txBody>
          <a:bodyPr>
            <a:normAutofit lnSpcReduction="10000"/>
          </a:bodyPr>
          <a:lstStyle/>
          <a:p>
            <a:r>
              <a:rPr lang="en-US" dirty="0" smtClean="0"/>
              <a:t>Two sets of datasets are used in this study:</a:t>
            </a:r>
          </a:p>
          <a:p>
            <a:pPr lvl="1"/>
            <a:r>
              <a:rPr lang="en-US" dirty="0" err="1" smtClean="0"/>
              <a:t>Standford’s</a:t>
            </a:r>
            <a:r>
              <a:rPr lang="en-US" dirty="0"/>
              <a:t> The Human Genome Diversity </a:t>
            </a:r>
            <a:r>
              <a:rPr lang="en-US" dirty="0" smtClean="0"/>
              <a:t>Project (HGDP)</a:t>
            </a:r>
          </a:p>
          <a:p>
            <a:pPr lvl="2"/>
            <a:r>
              <a:rPr lang="en-US" dirty="0" smtClean="0"/>
              <a:t>1000 samples Include 63 populations and 160 </a:t>
            </a:r>
            <a:r>
              <a:rPr lang="en-US" dirty="0"/>
              <a:t>E</a:t>
            </a:r>
            <a:r>
              <a:rPr lang="en-US" dirty="0" smtClean="0"/>
              <a:t>uropeans in 8 European populations. (</a:t>
            </a:r>
            <a:r>
              <a:rPr lang="en-US" dirty="0">
                <a:solidFill>
                  <a:srgbClr val="FF0000"/>
                </a:solidFill>
              </a:rPr>
              <a:t>'Adygei</a:t>
            </a:r>
            <a:r>
              <a:rPr lang="en-US" dirty="0" smtClean="0">
                <a:solidFill>
                  <a:srgbClr val="FF0000"/>
                </a:solidFill>
              </a:rPr>
              <a:t>','French','North</a:t>
            </a:r>
            <a:r>
              <a:rPr lang="en-US" dirty="0">
                <a:solidFill>
                  <a:srgbClr val="FF0000"/>
                </a:solidFill>
              </a:rPr>
              <a:t>_</a:t>
            </a:r>
            <a:r>
              <a:rPr lang="en-US" dirty="0" smtClean="0">
                <a:solidFill>
                  <a:srgbClr val="FF0000"/>
                </a:solidFill>
              </a:rPr>
              <a:t>Italian</a:t>
            </a:r>
            <a:r>
              <a:rPr lang="en-US" dirty="0">
                <a:solidFill>
                  <a:srgbClr val="FF0000"/>
                </a:solidFill>
              </a:rPr>
              <a:t>','Orcadian','Russian','Sardinian</a:t>
            </a:r>
            <a:r>
              <a:rPr lang="en-US" dirty="0" smtClean="0">
                <a:solidFill>
                  <a:srgbClr val="FF0000"/>
                </a:solidFill>
              </a:rPr>
              <a:t>', 'Tuscan’)</a:t>
            </a:r>
          </a:p>
          <a:p>
            <a:pPr lvl="1"/>
            <a:r>
              <a:rPr lang="en-US" dirty="0" smtClean="0"/>
              <a:t>1000 Genome project. </a:t>
            </a:r>
          </a:p>
          <a:p>
            <a:pPr lvl="2"/>
            <a:r>
              <a:rPr lang="en-US" dirty="0" smtClean="0"/>
              <a:t>Over 1000 samples 26 populations and 500 Europeans in 5 populations.  		          (</a:t>
            </a:r>
            <a:r>
              <a:rPr lang="en-US" dirty="0" smtClean="0">
                <a:solidFill>
                  <a:srgbClr val="FF0000"/>
                </a:solidFill>
              </a:rPr>
              <a:t>'CEU', 'GBR</a:t>
            </a:r>
            <a:r>
              <a:rPr lang="en-US" dirty="0">
                <a:solidFill>
                  <a:srgbClr val="FF0000"/>
                </a:solidFill>
              </a:rPr>
              <a:t>','IBS</a:t>
            </a:r>
            <a:r>
              <a:rPr lang="en-US" dirty="0" smtClean="0">
                <a:solidFill>
                  <a:srgbClr val="FF0000"/>
                </a:solidFill>
              </a:rPr>
              <a:t>', 'TSI', 'FIN</a:t>
            </a:r>
            <a:r>
              <a:rPr lang="en-US" dirty="0" smtClean="0"/>
              <a:t>')</a:t>
            </a:r>
          </a:p>
          <a:p>
            <a:pPr lvl="2"/>
            <a:endParaRPr lang="en-US" dirty="0"/>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smtClean="0"/>
          </a:p>
          <a:p>
            <a:r>
              <a:rPr lang="en-US" dirty="0" smtClean="0"/>
              <a:t>Combination of two datasets</a:t>
            </a:r>
          </a:p>
          <a:p>
            <a:pPr lvl="1"/>
            <a:r>
              <a:rPr lang="en-US" dirty="0" smtClean="0"/>
              <a:t>Common SNPs are selected and import into one dataset.</a:t>
            </a:r>
            <a:endParaRPr lang="en-US" dirty="0"/>
          </a:p>
          <a:p>
            <a:pPr lvl="1"/>
            <a:r>
              <a:rPr lang="en-US" dirty="0" smtClean="0"/>
              <a:t>All SNPs with minor allele frequency &lt; 0.05 were filtered.</a:t>
            </a:r>
          </a:p>
          <a:p>
            <a:pPr lvl="1"/>
            <a:r>
              <a:rPr lang="en-US" dirty="0" smtClean="0"/>
              <a:t>(only for 	PCA) reference were pruned with LD R^2 &gt;= 0.5 at 1000 window.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518" y="3048001"/>
            <a:ext cx="6763262" cy="2204068"/>
          </a:xfrm>
          <a:prstGeom prst="rect">
            <a:avLst/>
          </a:prstGeom>
        </p:spPr>
      </p:pic>
      <p:sp>
        <p:nvSpPr>
          <p:cNvPr id="6" name="TextBox 5"/>
          <p:cNvSpPr txBox="1"/>
          <p:nvPr/>
        </p:nvSpPr>
        <p:spPr>
          <a:xfrm>
            <a:off x="8216347" y="3048001"/>
            <a:ext cx="3768660" cy="2585323"/>
          </a:xfrm>
          <a:prstGeom prst="rect">
            <a:avLst/>
          </a:prstGeom>
          <a:noFill/>
        </p:spPr>
        <p:txBody>
          <a:bodyPr wrap="none" rtlCol="0">
            <a:spAutoFit/>
          </a:bodyPr>
          <a:lstStyle/>
          <a:p>
            <a:r>
              <a:rPr lang="en-US" dirty="0" smtClean="0"/>
              <a:t>Geographic position of each European</a:t>
            </a:r>
          </a:p>
          <a:p>
            <a:r>
              <a:rPr lang="en-US" dirty="0" smtClean="0"/>
              <a:t> population referenced.</a:t>
            </a:r>
          </a:p>
          <a:p>
            <a:endParaRPr lang="en-US" dirty="0"/>
          </a:p>
          <a:p>
            <a:r>
              <a:rPr lang="en-US" dirty="0" smtClean="0"/>
              <a:t>Blue: 1000 Genome</a:t>
            </a:r>
          </a:p>
          <a:p>
            <a:r>
              <a:rPr lang="en-US" dirty="0" smtClean="0"/>
              <a:t>Red: HGDP</a:t>
            </a:r>
          </a:p>
          <a:p>
            <a:endParaRPr lang="en-US" dirty="0"/>
          </a:p>
          <a:p>
            <a:r>
              <a:rPr lang="en-US" dirty="0" smtClean="0"/>
              <a:t>Total 12 populations,</a:t>
            </a:r>
          </a:p>
          <a:p>
            <a:r>
              <a:rPr lang="en-US" dirty="0" smtClean="0"/>
              <a:t>one shared population (TSI or Tuscan)</a:t>
            </a:r>
          </a:p>
          <a:p>
            <a:r>
              <a:rPr lang="en-US" dirty="0" smtClean="0"/>
              <a:t> </a:t>
            </a:r>
            <a:endParaRPr lang="en-US" dirty="0"/>
          </a:p>
        </p:txBody>
      </p:sp>
    </p:spTree>
    <p:extLst>
      <p:ext uri="{BB962C8B-B14F-4D97-AF65-F5344CB8AC3E}">
        <p14:creationId xmlns:p14="http://schemas.microsoft.com/office/powerpoint/2010/main" val="1543438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704" y="0"/>
            <a:ext cx="10515600" cy="1325563"/>
          </a:xfrm>
        </p:spPr>
        <p:txBody>
          <a:bodyPr/>
          <a:lstStyle/>
          <a:p>
            <a:pPr algn="ctr"/>
            <a:r>
              <a:rPr lang="en-US" dirty="0" smtClean="0"/>
              <a:t>Error in combined reference</a:t>
            </a:r>
            <a:endParaRPr lang="en-US" dirty="0"/>
          </a:p>
        </p:txBody>
      </p:sp>
      <p:sp>
        <p:nvSpPr>
          <p:cNvPr id="3" name="Content Placeholder 2"/>
          <p:cNvSpPr>
            <a:spLocks noGrp="1"/>
          </p:cNvSpPr>
          <p:nvPr>
            <p:ph idx="1"/>
          </p:nvPr>
        </p:nvSpPr>
        <p:spPr>
          <a:xfrm>
            <a:off x="679174" y="1056999"/>
            <a:ext cx="10515600" cy="4351338"/>
          </a:xfrm>
        </p:spPr>
        <p:txBody>
          <a:bodyPr/>
          <a:lstStyle/>
          <a:p>
            <a:r>
              <a:rPr lang="en-US" sz="2400" dirty="0" smtClean="0"/>
              <a:t>PCA is very sensitive on catching up “informative” SNPs. However, these SNPs can be informative on ethnicity, but also can be informative on artificial platform</a:t>
            </a:r>
            <a:r>
              <a:rPr lang="mr-IN" sz="2400" dirty="0" smtClean="0"/>
              <a:t>…</a:t>
            </a:r>
            <a:endParaRPr lang="en-US" sz="2400"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7" y="2151861"/>
            <a:ext cx="6301409" cy="3995530"/>
          </a:xfrm>
          <a:prstGeom prst="rect">
            <a:avLst/>
          </a:prstGeom>
        </p:spPr>
      </p:pic>
      <p:sp>
        <p:nvSpPr>
          <p:cNvPr id="6" name="TextBox 5"/>
          <p:cNvSpPr txBox="1"/>
          <p:nvPr/>
        </p:nvSpPr>
        <p:spPr>
          <a:xfrm>
            <a:off x="3442510" y="3163173"/>
            <a:ext cx="2229072" cy="369332"/>
          </a:xfrm>
          <a:prstGeom prst="rect">
            <a:avLst/>
          </a:prstGeom>
          <a:noFill/>
        </p:spPr>
        <p:txBody>
          <a:bodyPr wrap="none" rtlCol="0">
            <a:spAutoFit/>
          </a:bodyPr>
          <a:lstStyle/>
          <a:p>
            <a:r>
              <a:rPr lang="en-US" dirty="0" smtClean="0"/>
              <a:t>HG00250_WGS (grey)</a:t>
            </a:r>
            <a:endParaRPr lang="en-US" dirty="0"/>
          </a:p>
        </p:txBody>
      </p:sp>
      <p:sp>
        <p:nvSpPr>
          <p:cNvPr id="7" name="TextBox 6"/>
          <p:cNvSpPr txBox="1"/>
          <p:nvPr/>
        </p:nvSpPr>
        <p:spPr>
          <a:xfrm>
            <a:off x="2837158" y="2234686"/>
            <a:ext cx="2589170" cy="369332"/>
          </a:xfrm>
          <a:prstGeom prst="rect">
            <a:avLst/>
          </a:prstGeom>
          <a:noFill/>
        </p:spPr>
        <p:txBody>
          <a:bodyPr wrap="none" rtlCol="0">
            <a:spAutoFit/>
          </a:bodyPr>
          <a:lstStyle/>
          <a:p>
            <a:r>
              <a:rPr lang="en-US" dirty="0" smtClean="0"/>
              <a:t>HG00250_1000GP (black)</a:t>
            </a:r>
            <a:endParaRPr lang="en-US" dirty="0"/>
          </a:p>
        </p:txBody>
      </p:sp>
      <p:cxnSp>
        <p:nvCxnSpPr>
          <p:cNvPr id="9" name="Straight Arrow Connector 8"/>
          <p:cNvCxnSpPr/>
          <p:nvPr/>
        </p:nvCxnSpPr>
        <p:spPr>
          <a:xfrm flipH="1">
            <a:off x="3000431" y="2604018"/>
            <a:ext cx="645110" cy="31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935437" y="3347711"/>
            <a:ext cx="710103" cy="18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593" y="2234686"/>
            <a:ext cx="1197315" cy="369332"/>
          </a:xfrm>
          <a:prstGeom prst="rect">
            <a:avLst/>
          </a:prstGeom>
          <a:noFill/>
        </p:spPr>
        <p:txBody>
          <a:bodyPr wrap="none" rtlCol="0">
            <a:spAutoFit/>
          </a:bodyPr>
          <a:lstStyle/>
          <a:p>
            <a:r>
              <a:rPr lang="en-US" smtClean="0"/>
              <a:t>By 1000GP</a:t>
            </a:r>
            <a:endParaRPr lang="en-US"/>
          </a:p>
        </p:txBody>
      </p:sp>
      <p:sp>
        <p:nvSpPr>
          <p:cNvPr id="15" name="TextBox 14"/>
          <p:cNvSpPr txBox="1"/>
          <p:nvPr/>
        </p:nvSpPr>
        <p:spPr>
          <a:xfrm>
            <a:off x="0" y="4097304"/>
            <a:ext cx="1016176" cy="369332"/>
          </a:xfrm>
          <a:prstGeom prst="rect">
            <a:avLst/>
          </a:prstGeom>
          <a:noFill/>
        </p:spPr>
        <p:txBody>
          <a:bodyPr wrap="none" rtlCol="0">
            <a:spAutoFit/>
          </a:bodyPr>
          <a:lstStyle/>
          <a:p>
            <a:r>
              <a:rPr lang="en-US" smtClean="0"/>
              <a:t>By HGDP</a:t>
            </a:r>
            <a:endParaRPr lang="en-US"/>
          </a:p>
        </p:txBody>
      </p:sp>
      <p:sp>
        <p:nvSpPr>
          <p:cNvPr id="17" name="TextBox 16"/>
          <p:cNvSpPr txBox="1"/>
          <p:nvPr/>
        </p:nvSpPr>
        <p:spPr>
          <a:xfrm>
            <a:off x="1697021" y="3534893"/>
            <a:ext cx="1238416" cy="369332"/>
          </a:xfrm>
          <a:prstGeom prst="rect">
            <a:avLst/>
          </a:prstGeom>
          <a:noFill/>
        </p:spPr>
        <p:txBody>
          <a:bodyPr wrap="none" rtlCol="0">
            <a:spAutoFit/>
          </a:bodyPr>
          <a:lstStyle/>
          <a:p>
            <a:r>
              <a:rPr lang="en-US" smtClean="0"/>
              <a:t>Tuscan(TSI)</a:t>
            </a:r>
            <a:endParaRPr lang="en-US"/>
          </a:p>
        </p:txBody>
      </p:sp>
      <p:cxnSp>
        <p:nvCxnSpPr>
          <p:cNvPr id="19" name="Straight Arrow Connector 18"/>
          <p:cNvCxnSpPr/>
          <p:nvPr/>
        </p:nvCxnSpPr>
        <p:spPr>
          <a:xfrm flipV="1">
            <a:off x="1935052" y="3191123"/>
            <a:ext cx="132522" cy="369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986035" y="3904225"/>
            <a:ext cx="0" cy="741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320800" y="2202762"/>
            <a:ext cx="5814892" cy="3785652"/>
          </a:xfrm>
          <a:prstGeom prst="rect">
            <a:avLst/>
          </a:prstGeom>
          <a:noFill/>
        </p:spPr>
        <p:txBody>
          <a:bodyPr wrap="square" rtlCol="0">
            <a:spAutoFit/>
          </a:bodyPr>
          <a:lstStyle/>
          <a:p>
            <a:r>
              <a:rPr lang="en-US" sz="1600" dirty="0" smtClean="0"/>
              <a:t>The graph on the left clearly shows the errors in different platforms severely affects PCA results.</a:t>
            </a:r>
          </a:p>
          <a:p>
            <a:endParaRPr lang="en-US" sz="1600" dirty="0" smtClean="0"/>
          </a:p>
          <a:p>
            <a:pPr marL="342900" indent="-342900">
              <a:buAutoNum type="arabicPeriod"/>
            </a:pPr>
            <a:r>
              <a:rPr lang="en-US" sz="1600" dirty="0" smtClean="0"/>
              <a:t>Samples from 1000GP and HGDP clusters at different regions.</a:t>
            </a:r>
          </a:p>
          <a:p>
            <a:pPr marL="342900" indent="-342900">
              <a:buAutoNum type="arabicPeriod"/>
            </a:pPr>
            <a:endParaRPr lang="en-US" sz="1600" dirty="0" smtClean="0"/>
          </a:p>
          <a:p>
            <a:pPr marL="342900" indent="-342900">
              <a:buAutoNum type="arabicPeriod"/>
            </a:pPr>
            <a:r>
              <a:rPr lang="en-US" sz="1600" dirty="0" smtClean="0"/>
              <a:t>Tuscan &amp; TSI are shared population, but they separates far from each other.</a:t>
            </a:r>
          </a:p>
          <a:p>
            <a:pPr marL="342900" indent="-342900">
              <a:buAutoNum type="arabicPeriod"/>
            </a:pPr>
            <a:endParaRPr lang="en-US" sz="1600" dirty="0" smtClean="0"/>
          </a:p>
          <a:p>
            <a:pPr marL="342900" indent="-342900">
              <a:buAutoNum type="arabicPeriod"/>
            </a:pPr>
            <a:r>
              <a:rPr lang="en-US" sz="1600" dirty="0" smtClean="0"/>
              <a:t>Same people (HG00250) from different platforms (our whole genome sequencing and 1000GP) </a:t>
            </a:r>
            <a:r>
              <a:rPr lang="en-US" sz="1600" dirty="0"/>
              <a:t>v</a:t>
            </a:r>
            <a:r>
              <a:rPr lang="en-US" sz="1600" dirty="0" smtClean="0"/>
              <a:t>ery far from each other. </a:t>
            </a:r>
          </a:p>
          <a:p>
            <a:pPr marL="342900" indent="-342900">
              <a:buAutoNum type="arabicPeriod"/>
            </a:pPr>
            <a:endParaRPr lang="en-US" sz="1600" dirty="0" smtClean="0"/>
          </a:p>
          <a:p>
            <a:pPr marL="342900" indent="-342900">
              <a:buAutoNum type="arabicPeriod"/>
            </a:pPr>
            <a:r>
              <a:rPr lang="en-US" sz="1600" dirty="0" smtClean="0"/>
              <a:t>Although there is only 0.14% SNPs are different between the results of HG00250 from different platforms, In the direction matrix (the U in the PCA equation), those 0.14% SNPs occupies 22% of total variance.</a:t>
            </a:r>
          </a:p>
        </p:txBody>
      </p:sp>
    </p:spTree>
    <p:extLst>
      <p:ext uri="{BB962C8B-B14F-4D97-AF65-F5344CB8AC3E}">
        <p14:creationId xmlns:p14="http://schemas.microsoft.com/office/powerpoint/2010/main" val="1062039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43" y="163928"/>
            <a:ext cx="10515600" cy="1325563"/>
          </a:xfrm>
        </p:spPr>
        <p:txBody>
          <a:bodyPr/>
          <a:lstStyle/>
          <a:p>
            <a:pPr algn="ctr"/>
            <a:r>
              <a:rPr lang="en-US" dirty="0" smtClean="0"/>
              <a:t>Correction on combined </a:t>
            </a:r>
            <a:r>
              <a:rPr lang="en-US" dirty="0"/>
              <a:t>reference</a:t>
            </a:r>
          </a:p>
        </p:txBody>
      </p:sp>
      <p:sp>
        <p:nvSpPr>
          <p:cNvPr id="3" name="Content Placeholder 2"/>
          <p:cNvSpPr>
            <a:spLocks noGrp="1"/>
          </p:cNvSpPr>
          <p:nvPr>
            <p:ph idx="1"/>
          </p:nvPr>
        </p:nvSpPr>
        <p:spPr>
          <a:xfrm>
            <a:off x="944218" y="1335295"/>
            <a:ext cx="10515600" cy="4351338"/>
          </a:xfrm>
        </p:spPr>
        <p:txBody>
          <a:bodyPr/>
          <a:lstStyle/>
          <a:p>
            <a:r>
              <a:rPr lang="en-US" dirty="0" smtClean="0"/>
              <a:t>There is a shared population (Tuscan &amp; TSI) in both platforms. </a:t>
            </a:r>
          </a:p>
          <a:p>
            <a:pPr lvl="1"/>
            <a:r>
              <a:rPr lang="en-US" dirty="0" smtClean="0"/>
              <a:t>The F-index shows only 0.0013 difference between them; </a:t>
            </a:r>
          </a:p>
          <a:p>
            <a:pPr lvl="1"/>
            <a:r>
              <a:rPr lang="en-US" dirty="0" smtClean="0"/>
              <a:t>T-test on each SNP shows less than 10% SNPs are over 95% confidence level.</a:t>
            </a:r>
          </a:p>
          <a:p>
            <a:pPr lvl="1"/>
            <a:r>
              <a:rPr lang="en-US" dirty="0" smtClean="0"/>
              <a:t>These results show that we can treat them as a same population. </a:t>
            </a:r>
          </a:p>
          <a:p>
            <a:r>
              <a:rPr lang="en-US" dirty="0" smtClean="0"/>
              <a:t>By using the results of this population from different platform, we can use those data </a:t>
            </a:r>
            <a:r>
              <a:rPr lang="en-US" dirty="0"/>
              <a:t>to build coordinate </a:t>
            </a:r>
            <a:r>
              <a:rPr lang="en-US" dirty="0" smtClean="0"/>
              <a:t>system to correct data. (</a:t>
            </a:r>
            <a:r>
              <a:rPr lang="en-US" dirty="0"/>
              <a:t>Procrustes </a:t>
            </a:r>
            <a:r>
              <a:rPr lang="en-US" dirty="0" smtClean="0"/>
              <a:t>Analysis)</a:t>
            </a:r>
            <a:endParaRPr lang="en-US" dirty="0"/>
          </a:p>
        </p:txBody>
      </p:sp>
      <p:sp>
        <p:nvSpPr>
          <p:cNvPr id="6" name="TextBox 5"/>
          <p:cNvSpPr txBox="1"/>
          <p:nvPr/>
        </p:nvSpPr>
        <p:spPr>
          <a:xfrm>
            <a:off x="7836606" y="5338769"/>
            <a:ext cx="3273653" cy="369332"/>
          </a:xfrm>
          <a:prstGeom prst="rect">
            <a:avLst/>
          </a:prstGeom>
          <a:noFill/>
        </p:spPr>
        <p:txBody>
          <a:bodyPr wrap="none" rtlCol="0">
            <a:spAutoFit/>
          </a:bodyPr>
          <a:lstStyle/>
          <a:p>
            <a:r>
              <a:rPr lang="en-US" dirty="0" smtClean="0"/>
              <a:t>Example of </a:t>
            </a:r>
            <a:r>
              <a:rPr lang="en-US" smtClean="0"/>
              <a:t>Procrustes correction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2" y="4294798"/>
            <a:ext cx="4656083" cy="2440563"/>
          </a:xfrm>
          <a:prstGeom prst="rect">
            <a:avLst/>
          </a:prstGeom>
        </p:spPr>
      </p:pic>
      <p:sp>
        <p:nvSpPr>
          <p:cNvPr id="9" name="TextBox 8"/>
          <p:cNvSpPr txBox="1"/>
          <p:nvPr/>
        </p:nvSpPr>
        <p:spPr>
          <a:xfrm>
            <a:off x="1669774" y="6414052"/>
            <a:ext cx="7555786" cy="369332"/>
          </a:xfrm>
          <a:prstGeom prst="rect">
            <a:avLst/>
          </a:prstGeom>
          <a:noFill/>
        </p:spPr>
        <p:txBody>
          <a:bodyPr wrap="none" rtlCol="0">
            <a:spAutoFit/>
          </a:bodyPr>
          <a:lstStyle/>
          <a:p>
            <a:r>
              <a:rPr lang="en-US" dirty="0" smtClean="0"/>
              <a:t>Note: This correction is only used for PCA, not </a:t>
            </a:r>
            <a:r>
              <a:rPr lang="en-US" dirty="0"/>
              <a:t>Binomial Conditional Probability</a:t>
            </a:r>
          </a:p>
        </p:txBody>
      </p:sp>
    </p:spTree>
    <p:extLst>
      <p:ext uri="{BB962C8B-B14F-4D97-AF65-F5344CB8AC3E}">
        <p14:creationId xmlns:p14="http://schemas.microsoft.com/office/powerpoint/2010/main" val="3024560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064"/>
            <a:ext cx="10515600" cy="1325563"/>
          </a:xfrm>
        </p:spPr>
        <p:txBody>
          <a:bodyPr/>
          <a:lstStyle/>
          <a:p>
            <a:pPr algn="ctr"/>
            <a:r>
              <a:rPr lang="en-US" dirty="0" smtClean="0"/>
              <a:t>Additional correction used to reduce error and increase resolution</a:t>
            </a:r>
            <a:endParaRPr lang="en-US" dirty="0"/>
          </a:p>
        </p:txBody>
      </p:sp>
      <p:sp>
        <p:nvSpPr>
          <p:cNvPr id="3" name="Content Placeholder 2"/>
          <p:cNvSpPr>
            <a:spLocks noGrp="1"/>
          </p:cNvSpPr>
          <p:nvPr>
            <p:ph idx="1"/>
          </p:nvPr>
        </p:nvSpPr>
        <p:spPr>
          <a:xfrm>
            <a:off x="838200" y="1170532"/>
            <a:ext cx="10515600" cy="4351338"/>
          </a:xfrm>
        </p:spPr>
        <p:txBody>
          <a:bodyPr>
            <a:normAutofit fontScale="92500" lnSpcReduction="20000"/>
          </a:bodyPr>
          <a:lstStyle/>
          <a:p>
            <a:endParaRPr lang="en-US" dirty="0" smtClean="0"/>
          </a:p>
          <a:p>
            <a:r>
              <a:rPr lang="en-US" dirty="0" smtClean="0"/>
              <a:t>The PCA calculation and Eigenvector projection steps were manually </a:t>
            </a:r>
            <a:r>
              <a:rPr lang="en-US" dirty="0" smtClean="0"/>
              <a:t>split </a:t>
            </a:r>
            <a:r>
              <a:rPr lang="en-US" dirty="0" smtClean="0"/>
              <a:t>and PCA used to project samples are furbished before projection (plotting), the plotted samples were excluded and only reference samples were used to determined PCA. </a:t>
            </a:r>
            <a:endParaRPr lang="en-US" dirty="0"/>
          </a:p>
          <a:p>
            <a:endParaRPr lang="en-US" dirty="0"/>
          </a:p>
          <a:p>
            <a:r>
              <a:rPr lang="en-US" dirty="0" smtClean="0"/>
              <a:t>All samples within a population were equalized based on MAF in PCA determination, thus to reduce the intra-population variance and can reduce interference to </a:t>
            </a:r>
            <a:r>
              <a:rPr lang="en-US" dirty="0"/>
              <a:t>increase </a:t>
            </a:r>
            <a:r>
              <a:rPr lang="en-US" dirty="0" smtClean="0"/>
              <a:t>resolution. </a:t>
            </a:r>
          </a:p>
          <a:p>
            <a:endParaRPr lang="en-US" dirty="0" smtClean="0"/>
          </a:p>
          <a:p>
            <a:r>
              <a:rPr lang="en-US" dirty="0" smtClean="0"/>
              <a:t>Based on these approaches, PCA </a:t>
            </a:r>
            <a:r>
              <a:rPr lang="en-US" dirty="0"/>
              <a:t>only captures the </a:t>
            </a:r>
            <a:r>
              <a:rPr lang="en-US" dirty="0" smtClean="0"/>
              <a:t>variance between variance between different populations within references.</a:t>
            </a:r>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948721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762" y="-151489"/>
            <a:ext cx="10515600" cy="1325563"/>
          </a:xfrm>
        </p:spPr>
        <p:txBody>
          <a:bodyPr/>
          <a:lstStyle/>
          <a:p>
            <a:pPr algn="ctr"/>
            <a:r>
              <a:rPr lang="en-US" dirty="0" smtClean="0"/>
              <a:t>Results after correction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361" y="1114574"/>
            <a:ext cx="3379110" cy="2904747"/>
          </a:xfrm>
        </p:spPr>
      </p:pic>
      <p:sp>
        <p:nvSpPr>
          <p:cNvPr id="5" name="TextBox 4"/>
          <p:cNvSpPr txBox="1"/>
          <p:nvPr/>
        </p:nvSpPr>
        <p:spPr>
          <a:xfrm>
            <a:off x="4027225" y="1321146"/>
            <a:ext cx="2552686" cy="369332"/>
          </a:xfrm>
          <a:prstGeom prst="rect">
            <a:avLst/>
          </a:prstGeom>
          <a:noFill/>
        </p:spPr>
        <p:txBody>
          <a:bodyPr wrap="none" rtlCol="0">
            <a:spAutoFit/>
          </a:bodyPr>
          <a:lstStyle/>
          <a:p>
            <a:r>
              <a:rPr lang="en-US" smtClean="0"/>
              <a:t>HG00250(black and grey)</a:t>
            </a:r>
            <a:endParaRPr lang="en-US" dirty="0"/>
          </a:p>
        </p:txBody>
      </p:sp>
      <p:cxnSp>
        <p:nvCxnSpPr>
          <p:cNvPr id="7" name="Straight Arrow Connector 6"/>
          <p:cNvCxnSpPr>
            <a:stCxn id="5" idx="1"/>
          </p:cNvCxnSpPr>
          <p:nvPr/>
        </p:nvCxnSpPr>
        <p:spPr>
          <a:xfrm flipH="1">
            <a:off x="2102540" y="1505812"/>
            <a:ext cx="1924685" cy="78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71404" y="2688983"/>
            <a:ext cx="1557414" cy="369332"/>
          </a:xfrm>
          <a:prstGeom prst="rect">
            <a:avLst/>
          </a:prstGeom>
          <a:noFill/>
        </p:spPr>
        <p:txBody>
          <a:bodyPr wrap="none" rtlCol="0">
            <a:spAutoFit/>
          </a:bodyPr>
          <a:lstStyle/>
          <a:p>
            <a:r>
              <a:rPr lang="en-US" smtClean="0"/>
              <a:t>Tuscan and TSI</a:t>
            </a:r>
            <a:endParaRPr lang="en-US"/>
          </a:p>
        </p:txBody>
      </p:sp>
      <p:cxnSp>
        <p:nvCxnSpPr>
          <p:cNvPr id="10" name="Straight Arrow Connector 9"/>
          <p:cNvCxnSpPr>
            <a:stCxn id="8" idx="1"/>
          </p:cNvCxnSpPr>
          <p:nvPr/>
        </p:nvCxnSpPr>
        <p:spPr>
          <a:xfrm flipH="1">
            <a:off x="2318917" y="2873649"/>
            <a:ext cx="2152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3851" y="4056820"/>
            <a:ext cx="11699828" cy="2800767"/>
          </a:xfrm>
          <a:prstGeom prst="rect">
            <a:avLst/>
          </a:prstGeom>
          <a:noFill/>
        </p:spPr>
        <p:txBody>
          <a:bodyPr wrap="square" rtlCol="0">
            <a:spAutoFit/>
          </a:bodyPr>
          <a:lstStyle/>
          <a:p>
            <a:r>
              <a:rPr lang="en-US" sz="1600" dirty="0" smtClean="0">
                <a:solidFill>
                  <a:srgbClr val="FF0000"/>
                </a:solidFill>
              </a:rPr>
              <a:t>The correction is clearly very successful</a:t>
            </a:r>
            <a:r>
              <a:rPr lang="en-US" sz="1600" dirty="0" smtClean="0"/>
              <a:t>:</a:t>
            </a:r>
          </a:p>
          <a:p>
            <a:endParaRPr lang="en-US" sz="1600" dirty="0"/>
          </a:p>
          <a:p>
            <a:r>
              <a:rPr lang="en-US" sz="1600" dirty="0" smtClean="0"/>
              <a:t>1. The distribution of two platforms no longer separate</a:t>
            </a:r>
          </a:p>
          <a:p>
            <a:endParaRPr lang="en-US" sz="1600" dirty="0"/>
          </a:p>
          <a:p>
            <a:r>
              <a:rPr lang="en-US" sz="1600" dirty="0" smtClean="0"/>
              <a:t>2. The results of same person (HG00250) from different platforms almost overlap and locate in GBR (the population reported).</a:t>
            </a:r>
          </a:p>
          <a:p>
            <a:endParaRPr lang="en-US" sz="1600" dirty="0"/>
          </a:p>
          <a:p>
            <a:r>
              <a:rPr lang="en-US" sz="1600" dirty="0" smtClean="0"/>
              <a:t>3. The shared population (Tuscan and TSI) overlaps.</a:t>
            </a:r>
          </a:p>
          <a:p>
            <a:endParaRPr lang="en-US" sz="1600" dirty="0"/>
          </a:p>
          <a:p>
            <a:r>
              <a:rPr lang="en-US" sz="1600" dirty="0" smtClean="0"/>
              <a:t>4. By looking the graph of full genome, 1. Finland population close to Russian; 2. CEU, British, Orcadian and French close to each other; 3. </a:t>
            </a:r>
            <a:r>
              <a:rPr lang="en-US" sz="1600" dirty="0" err="1" smtClean="0"/>
              <a:t>Adygei</a:t>
            </a:r>
            <a:r>
              <a:rPr lang="en-US" sz="1600" dirty="0" smtClean="0"/>
              <a:t>, Basque, and Sardinian separate well; 4.North Italian close to Tuscan. These all match with common understanding of </a:t>
            </a:r>
            <a:r>
              <a:rPr lang="en-US" sz="1600" dirty="0"/>
              <a:t>E</a:t>
            </a:r>
            <a:r>
              <a:rPr lang="en-US" sz="1600" dirty="0" smtClean="0"/>
              <a:t>uropean population and many other ethnicity studies. </a:t>
            </a:r>
            <a:endParaRPr lang="en-US" sz="1600"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7066" y="984242"/>
            <a:ext cx="3165409" cy="3165409"/>
          </a:xfrm>
          <a:prstGeom prst="rect">
            <a:avLst/>
          </a:prstGeom>
        </p:spPr>
      </p:pic>
      <p:sp>
        <p:nvSpPr>
          <p:cNvPr id="6" name="TextBox 5"/>
          <p:cNvSpPr txBox="1"/>
          <p:nvPr/>
        </p:nvSpPr>
        <p:spPr>
          <a:xfrm>
            <a:off x="1452475" y="842241"/>
            <a:ext cx="1375698" cy="369332"/>
          </a:xfrm>
          <a:prstGeom prst="rect">
            <a:avLst/>
          </a:prstGeom>
          <a:noFill/>
        </p:spPr>
        <p:txBody>
          <a:bodyPr wrap="none" rtlCol="0">
            <a:spAutoFit/>
          </a:bodyPr>
          <a:lstStyle/>
          <a:p>
            <a:r>
              <a:rPr lang="en-US" smtClean="0"/>
              <a:t>Full Genome</a:t>
            </a:r>
            <a:endParaRPr lang="en-US" dirty="0"/>
          </a:p>
        </p:txBody>
      </p:sp>
      <p:sp>
        <p:nvSpPr>
          <p:cNvPr id="9" name="TextBox 8"/>
          <p:cNvSpPr txBox="1"/>
          <p:nvPr/>
        </p:nvSpPr>
        <p:spPr>
          <a:xfrm>
            <a:off x="8258175" y="693612"/>
            <a:ext cx="811441" cy="369332"/>
          </a:xfrm>
          <a:prstGeom prst="rect">
            <a:avLst/>
          </a:prstGeom>
          <a:noFill/>
        </p:spPr>
        <p:txBody>
          <a:bodyPr wrap="none" rtlCol="0">
            <a:spAutoFit/>
          </a:bodyPr>
          <a:lstStyle/>
          <a:p>
            <a:r>
              <a:rPr lang="en-US" smtClean="0"/>
              <a:t>CHR19</a:t>
            </a:r>
            <a:endParaRPr lang="en-US"/>
          </a:p>
        </p:txBody>
      </p:sp>
      <p:cxnSp>
        <p:nvCxnSpPr>
          <p:cNvPr id="15" name="Straight Arrow Connector 14"/>
          <p:cNvCxnSpPr>
            <a:stCxn id="8" idx="3"/>
          </p:cNvCxnSpPr>
          <p:nvPr/>
        </p:nvCxnSpPr>
        <p:spPr>
          <a:xfrm flipV="1">
            <a:off x="6028818" y="2326049"/>
            <a:ext cx="2057907" cy="547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477179" y="1543311"/>
            <a:ext cx="2402591" cy="851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92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Some Basic information of LDLR (target mutated gene)</a:t>
            </a:r>
            <a:endParaRPr lang="en-US" sz="3600" dirty="0"/>
          </a:p>
        </p:txBody>
      </p:sp>
      <p:sp>
        <p:nvSpPr>
          <p:cNvPr id="3" name="Content Placeholder 2"/>
          <p:cNvSpPr>
            <a:spLocks noGrp="1"/>
          </p:cNvSpPr>
          <p:nvPr>
            <p:ph idx="1"/>
          </p:nvPr>
        </p:nvSpPr>
        <p:spPr/>
        <p:txBody>
          <a:bodyPr/>
          <a:lstStyle/>
          <a:p>
            <a:r>
              <a:rPr lang="en-US" dirty="0" smtClean="0"/>
              <a:t>1. This gene is located at </a:t>
            </a:r>
            <a:r>
              <a:rPr lang="is-IS" dirty="0" smtClean="0"/>
              <a:t>chr19:11,089,362-11,133,830 (hg38)</a:t>
            </a:r>
          </a:p>
          <a:p>
            <a:endParaRPr lang="is-IS" dirty="0"/>
          </a:p>
          <a:p>
            <a:r>
              <a:rPr lang="is-IS" dirty="0" smtClean="0"/>
              <a:t>2. The phased block of the sample that contains this gene is chr19:9,189,309-12,793,215, which contains 395 SNPs</a:t>
            </a:r>
          </a:p>
          <a:p>
            <a:endParaRPr lang="is-IS" dirty="0"/>
          </a:p>
          <a:p>
            <a:r>
              <a:rPr lang="is-IS" dirty="0" smtClean="0"/>
              <a:t>3. the deletion was found on first allele. (Allele #0)</a:t>
            </a:r>
            <a:endParaRPr lang="is-IS" dirty="0"/>
          </a:p>
          <a:p>
            <a:endParaRPr lang="en-US" dirty="0"/>
          </a:p>
        </p:txBody>
      </p:sp>
    </p:spTree>
    <p:extLst>
      <p:ext uri="{BB962C8B-B14F-4D97-AF65-F5344CB8AC3E}">
        <p14:creationId xmlns:p14="http://schemas.microsoft.com/office/powerpoint/2010/main" val="10034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54993A-D398-412E-A795-FDC11BFCD876}"/>
              </a:ext>
            </a:extLst>
          </p:cNvPr>
          <p:cNvSpPr>
            <a:spLocks noGrp="1"/>
          </p:cNvSpPr>
          <p:nvPr>
            <p:ph type="title"/>
          </p:nvPr>
        </p:nvSpPr>
        <p:spPr>
          <a:xfrm>
            <a:off x="164460" y="65737"/>
            <a:ext cx="10515600" cy="1325563"/>
          </a:xfrm>
        </p:spPr>
        <p:txBody>
          <a:bodyPr/>
          <a:lstStyle/>
          <a:p>
            <a:pPr algn="ctr"/>
            <a:r>
              <a:rPr lang="en-US" dirty="0"/>
              <a:t>	</a:t>
            </a:r>
            <a:r>
              <a:rPr lang="en-US" dirty="0" smtClean="0"/>
              <a:t>ethnicity is relative</a:t>
            </a:r>
            <a:endParaRPr lang="en-US" dirty="0"/>
          </a:p>
        </p:txBody>
      </p:sp>
      <p:sp>
        <p:nvSpPr>
          <p:cNvPr id="3" name="Content Placeholder 2">
            <a:extLst>
              <a:ext uri="{FF2B5EF4-FFF2-40B4-BE49-F238E27FC236}">
                <a16:creationId xmlns="" xmlns:a16="http://schemas.microsoft.com/office/drawing/2014/main" id="{0B797776-C457-4BDC-9D3D-3C6BC46798F7}"/>
              </a:ext>
            </a:extLst>
          </p:cNvPr>
          <p:cNvSpPr>
            <a:spLocks noGrp="1"/>
          </p:cNvSpPr>
          <p:nvPr>
            <p:ph idx="1"/>
          </p:nvPr>
        </p:nvSpPr>
        <p:spPr>
          <a:xfrm>
            <a:off x="752724" y="1391300"/>
            <a:ext cx="10515600" cy="4351338"/>
          </a:xfrm>
        </p:spPr>
        <p:txBody>
          <a:bodyPr>
            <a:normAutofit fontScale="85000" lnSpcReduction="20000"/>
          </a:bodyPr>
          <a:lstStyle/>
          <a:p>
            <a:r>
              <a:rPr lang="en-US" dirty="0"/>
              <a:t>An ethnic group </a:t>
            </a:r>
            <a:r>
              <a:rPr lang="en-US" dirty="0" smtClean="0"/>
              <a:t>is </a:t>
            </a:r>
            <a:r>
              <a:rPr lang="en-US" dirty="0"/>
              <a:t>a category of people who identify with each other based on similarities such as common ancestry, language, history, society, culture or nation</a:t>
            </a:r>
            <a:r>
              <a:rPr lang="en-US" dirty="0" smtClean="0"/>
              <a:t>. </a:t>
            </a:r>
          </a:p>
          <a:p>
            <a:endParaRPr lang="en-US" dirty="0"/>
          </a:p>
          <a:p>
            <a:r>
              <a:rPr lang="en-US" dirty="0" smtClean="0"/>
              <a:t>Ethnicity is not a </a:t>
            </a:r>
            <a:r>
              <a:rPr lang="en-US" altLang="zh-CN" dirty="0" smtClean="0"/>
              <a:t>accurate scientific term, but is based on social construct and self-identity. </a:t>
            </a:r>
          </a:p>
          <a:p>
            <a:endParaRPr lang="en-US" dirty="0"/>
          </a:p>
          <a:p>
            <a:r>
              <a:rPr lang="en-US" dirty="0" smtClean="0"/>
              <a:t>As a result, this is no way to truly define or identify the “true ethnicity” based on biological information. The only thing we can do is compare the data to find the biological closest population.</a:t>
            </a:r>
          </a:p>
          <a:p>
            <a:endParaRPr lang="en-US" dirty="0"/>
          </a:p>
          <a:p>
            <a:r>
              <a:rPr lang="en-US" dirty="0" smtClean="0"/>
              <a:t>Thus, our goal is not aim to “distinguish” the ethnicity, but locate the patient to closest ethnicity group in our references.</a:t>
            </a:r>
          </a:p>
          <a:p>
            <a:endParaRPr lang="en-US" dirty="0"/>
          </a:p>
          <a:p>
            <a:endParaRPr lang="en-US" dirty="0" smtClean="0"/>
          </a:p>
        </p:txBody>
      </p:sp>
    </p:spTree>
    <p:extLst>
      <p:ext uri="{BB962C8B-B14F-4D97-AF65-F5344CB8AC3E}">
        <p14:creationId xmlns:p14="http://schemas.microsoft.com/office/powerpoint/2010/main" val="29601804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980" y="754908"/>
            <a:ext cx="10515600" cy="1325563"/>
          </a:xfrm>
        </p:spPr>
        <p:txBody>
          <a:bodyPr>
            <a:normAutofit/>
          </a:bodyPr>
          <a:lstStyle/>
          <a:p>
            <a:pPr algn="ctr"/>
            <a:r>
              <a:rPr lang="en-US" sz="2400" dirty="0" smtClean="0"/>
              <a:t>First, PCA confirms the patient is Caucasian </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426" y="1289971"/>
            <a:ext cx="4791183" cy="47911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043" y="1955027"/>
            <a:ext cx="4126127" cy="4126127"/>
          </a:xfrm>
          <a:prstGeom prst="rect">
            <a:avLst/>
          </a:prstGeom>
        </p:spPr>
      </p:pic>
      <p:sp>
        <p:nvSpPr>
          <p:cNvPr id="3" name="TextBox 2"/>
          <p:cNvSpPr txBox="1"/>
          <p:nvPr/>
        </p:nvSpPr>
        <p:spPr>
          <a:xfrm>
            <a:off x="5234609" y="333940"/>
            <a:ext cx="1668342" cy="707886"/>
          </a:xfrm>
          <a:prstGeom prst="rect">
            <a:avLst/>
          </a:prstGeom>
          <a:noFill/>
        </p:spPr>
        <p:txBody>
          <a:bodyPr wrap="none" rtlCol="0">
            <a:spAutoFit/>
          </a:bodyPr>
          <a:lstStyle/>
          <a:p>
            <a:r>
              <a:rPr lang="en-US" sz="4000" dirty="0" smtClean="0"/>
              <a:t>Results</a:t>
            </a:r>
            <a:endParaRPr lang="en-US" sz="4000" dirty="0"/>
          </a:p>
        </p:txBody>
      </p:sp>
      <p:sp>
        <p:nvSpPr>
          <p:cNvPr id="6" name="TextBox 5"/>
          <p:cNvSpPr txBox="1"/>
          <p:nvPr/>
        </p:nvSpPr>
        <p:spPr>
          <a:xfrm>
            <a:off x="1339008" y="5420140"/>
            <a:ext cx="848950" cy="369332"/>
          </a:xfrm>
          <a:prstGeom prst="rect">
            <a:avLst/>
          </a:prstGeom>
          <a:noFill/>
        </p:spPr>
        <p:txBody>
          <a:bodyPr wrap="none" rtlCol="0">
            <a:spAutoFit/>
          </a:bodyPr>
          <a:lstStyle/>
          <a:p>
            <a:r>
              <a:rPr lang="en-US" smtClean="0"/>
              <a:t>Patient</a:t>
            </a:r>
            <a:endParaRPr lang="en-US"/>
          </a:p>
        </p:txBody>
      </p:sp>
      <p:cxnSp>
        <p:nvCxnSpPr>
          <p:cNvPr id="8" name="Straight Arrow Connector 7"/>
          <p:cNvCxnSpPr/>
          <p:nvPr/>
        </p:nvCxnSpPr>
        <p:spPr>
          <a:xfrm flipH="1" flipV="1">
            <a:off x="1405268" y="5155096"/>
            <a:ext cx="212035" cy="21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316333" y="6081154"/>
            <a:ext cx="852413" cy="369332"/>
          </a:xfrm>
          <a:prstGeom prst="rect">
            <a:avLst/>
          </a:prstGeom>
          <a:noFill/>
        </p:spPr>
        <p:txBody>
          <a:bodyPr wrap="none" rtlCol="0">
            <a:spAutoFit/>
          </a:bodyPr>
          <a:lstStyle/>
          <a:p>
            <a:r>
              <a:rPr lang="en-US" smtClean="0"/>
              <a:t>Results</a:t>
            </a:r>
            <a:endParaRPr lang="en-US" dirty="0"/>
          </a:p>
        </p:txBody>
      </p:sp>
      <p:sp>
        <p:nvSpPr>
          <p:cNvPr id="11" name="TextBox 10"/>
          <p:cNvSpPr txBox="1"/>
          <p:nvPr/>
        </p:nvSpPr>
        <p:spPr>
          <a:xfrm>
            <a:off x="7361733" y="6081154"/>
            <a:ext cx="2666949" cy="369332"/>
          </a:xfrm>
          <a:prstGeom prst="rect">
            <a:avLst/>
          </a:prstGeom>
          <a:noFill/>
        </p:spPr>
        <p:txBody>
          <a:bodyPr wrap="none" rtlCol="0">
            <a:spAutoFit/>
          </a:bodyPr>
          <a:lstStyle/>
          <a:p>
            <a:r>
              <a:rPr lang="en-US" dirty="0" smtClean="0"/>
              <a:t>PCA </a:t>
            </a:r>
            <a:r>
              <a:rPr lang="en-US" smtClean="0"/>
              <a:t>graph in other studies</a:t>
            </a:r>
            <a:endParaRPr lang="en-US" dirty="0"/>
          </a:p>
        </p:txBody>
      </p:sp>
      <p:pic>
        <p:nvPicPr>
          <p:cNvPr id="12" name="Picture 11"/>
          <p:cNvPicPr>
            <a:picLocks noChangeAspect="1"/>
          </p:cNvPicPr>
          <p:nvPr/>
        </p:nvPicPr>
        <p:blipFill>
          <a:blip r:embed="rId4"/>
          <a:stretch>
            <a:fillRect/>
          </a:stretch>
        </p:blipFill>
        <p:spPr>
          <a:xfrm>
            <a:off x="5324725" y="3080656"/>
            <a:ext cx="1488109" cy="1339298"/>
          </a:xfrm>
          <a:prstGeom prst="rect">
            <a:avLst/>
          </a:prstGeom>
        </p:spPr>
      </p:pic>
    </p:spTree>
    <p:extLst>
      <p:ext uri="{BB962C8B-B14F-4D97-AF65-F5344CB8AC3E}">
        <p14:creationId xmlns:p14="http://schemas.microsoft.com/office/powerpoint/2010/main" val="88713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17" y="805837"/>
            <a:ext cx="4977340" cy="4977340"/>
          </a:xfrm>
        </p:spPr>
      </p:pic>
      <p:sp>
        <p:nvSpPr>
          <p:cNvPr id="4" name="Title 3"/>
          <p:cNvSpPr>
            <a:spLocks noGrp="1"/>
          </p:cNvSpPr>
          <p:nvPr>
            <p:ph type="title"/>
          </p:nvPr>
        </p:nvSpPr>
        <p:spPr>
          <a:xfrm>
            <a:off x="825137" y="143056"/>
            <a:ext cx="10515600" cy="1325563"/>
          </a:xfrm>
        </p:spPr>
        <p:txBody>
          <a:bodyPr/>
          <a:lstStyle/>
          <a:p>
            <a:pPr algn="ctr"/>
            <a:r>
              <a:rPr lang="en-US" dirty="0" smtClean="0"/>
              <a:t>Whole genome</a:t>
            </a:r>
            <a:br>
              <a:rPr lang="en-US" dirty="0" smtClean="0"/>
            </a:br>
            <a:r>
              <a:rPr lang="en-US" sz="3200" dirty="0" smtClean="0"/>
              <a:t>PCA </a:t>
            </a:r>
            <a:endParaRPr lang="en-US" sz="3200" dirty="0"/>
          </a:p>
        </p:txBody>
      </p:sp>
      <p:cxnSp>
        <p:nvCxnSpPr>
          <p:cNvPr id="6" name="Straight Arrow Connector 5"/>
          <p:cNvCxnSpPr/>
          <p:nvPr/>
        </p:nvCxnSpPr>
        <p:spPr>
          <a:xfrm flipH="1">
            <a:off x="1729409" y="1066654"/>
            <a:ext cx="987192" cy="526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977887" y="2634901"/>
            <a:ext cx="1341784" cy="483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813445" y="1540388"/>
            <a:ext cx="1325753" cy="879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13533" y="786087"/>
            <a:ext cx="1888659" cy="369332"/>
          </a:xfrm>
          <a:prstGeom prst="rect">
            <a:avLst/>
          </a:prstGeom>
          <a:noFill/>
        </p:spPr>
        <p:txBody>
          <a:bodyPr wrap="none" rtlCol="0">
            <a:spAutoFit/>
          </a:bodyPr>
          <a:lstStyle/>
          <a:p>
            <a:r>
              <a:rPr lang="en-US" dirty="0" smtClean="0"/>
              <a:t>HG00353(</a:t>
            </a:r>
            <a:r>
              <a:rPr lang="en-US" dirty="0"/>
              <a:t>F</a:t>
            </a:r>
            <a:r>
              <a:rPr lang="en-US" dirty="0" smtClean="0"/>
              <a:t>inland)</a:t>
            </a:r>
            <a:endParaRPr lang="en-US" dirty="0"/>
          </a:p>
        </p:txBody>
      </p:sp>
      <p:sp>
        <p:nvSpPr>
          <p:cNvPr id="16" name="TextBox 15"/>
          <p:cNvSpPr txBox="1"/>
          <p:nvPr/>
        </p:nvSpPr>
        <p:spPr>
          <a:xfrm>
            <a:off x="2536130" y="2371370"/>
            <a:ext cx="1800493" cy="369332"/>
          </a:xfrm>
          <a:prstGeom prst="rect">
            <a:avLst/>
          </a:prstGeom>
          <a:noFill/>
        </p:spPr>
        <p:txBody>
          <a:bodyPr wrap="none" rtlCol="0">
            <a:spAutoFit/>
          </a:bodyPr>
          <a:lstStyle/>
          <a:p>
            <a:r>
              <a:rPr lang="en-US" dirty="0" smtClean="0"/>
              <a:t>HG00250(</a:t>
            </a:r>
            <a:r>
              <a:rPr lang="en-US" dirty="0"/>
              <a:t>B</a:t>
            </a:r>
            <a:r>
              <a:rPr lang="en-US" dirty="0" smtClean="0"/>
              <a:t>ritish)</a:t>
            </a:r>
            <a:endParaRPr lang="en-US" dirty="0"/>
          </a:p>
        </p:txBody>
      </p:sp>
      <p:sp>
        <p:nvSpPr>
          <p:cNvPr id="17" name="TextBox 16"/>
          <p:cNvSpPr txBox="1"/>
          <p:nvPr/>
        </p:nvSpPr>
        <p:spPr>
          <a:xfrm>
            <a:off x="2476321" y="1235809"/>
            <a:ext cx="2763898" cy="646331"/>
          </a:xfrm>
          <a:prstGeom prst="rect">
            <a:avLst/>
          </a:prstGeom>
          <a:noFill/>
        </p:spPr>
        <p:txBody>
          <a:bodyPr wrap="none" rtlCol="0">
            <a:spAutoFit/>
          </a:bodyPr>
          <a:lstStyle/>
          <a:p>
            <a:r>
              <a:rPr lang="en-US" dirty="0" smtClean="0"/>
              <a:t>HG00000 (artificial mixture</a:t>
            </a:r>
          </a:p>
          <a:p>
            <a:r>
              <a:rPr lang="en-US" dirty="0" smtClean="0"/>
              <a:t> of HG00353 and HG00250)</a:t>
            </a:r>
            <a:endParaRPr lang="en-US"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785" y="970753"/>
            <a:ext cx="4934076" cy="4643437"/>
          </a:xfrm>
          <a:prstGeom prst="rect">
            <a:avLst/>
          </a:prstGeom>
        </p:spPr>
      </p:pic>
      <p:sp>
        <p:nvSpPr>
          <p:cNvPr id="25" name="TextBox 24"/>
          <p:cNvSpPr txBox="1"/>
          <p:nvPr/>
        </p:nvSpPr>
        <p:spPr>
          <a:xfrm>
            <a:off x="8639503" y="2186704"/>
            <a:ext cx="1882888" cy="369332"/>
          </a:xfrm>
          <a:prstGeom prst="rect">
            <a:avLst/>
          </a:prstGeom>
          <a:noFill/>
        </p:spPr>
        <p:txBody>
          <a:bodyPr wrap="none" rtlCol="0">
            <a:spAutoFit/>
          </a:bodyPr>
          <a:lstStyle/>
          <a:p>
            <a:r>
              <a:rPr lang="en-US" dirty="0" smtClean="0"/>
              <a:t>Patient (SN31856)</a:t>
            </a:r>
            <a:endParaRPr lang="en-US" dirty="0"/>
          </a:p>
        </p:txBody>
      </p:sp>
      <p:cxnSp>
        <p:nvCxnSpPr>
          <p:cNvPr id="26" name="Straight Arrow Connector 25"/>
          <p:cNvCxnSpPr/>
          <p:nvPr/>
        </p:nvCxnSpPr>
        <p:spPr>
          <a:xfrm flipH="1">
            <a:off x="8541597" y="2556036"/>
            <a:ext cx="789798" cy="56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9904" y="5854946"/>
            <a:ext cx="3926719" cy="923330"/>
          </a:xfrm>
          <a:prstGeom prst="rect">
            <a:avLst/>
          </a:prstGeom>
          <a:noFill/>
        </p:spPr>
        <p:txBody>
          <a:bodyPr wrap="square" rtlCol="0">
            <a:spAutoFit/>
          </a:bodyPr>
          <a:lstStyle/>
          <a:p>
            <a:r>
              <a:rPr lang="en-US" dirty="0" smtClean="0"/>
              <a:t>The left PCA graph is the control and </a:t>
            </a:r>
          </a:p>
          <a:p>
            <a:r>
              <a:rPr lang="en-US" dirty="0" smtClean="0"/>
              <a:t>shows this method is workable for both mono-ethnicity and mix  </a:t>
            </a:r>
            <a:endParaRPr lang="en-US" dirty="0"/>
          </a:p>
        </p:txBody>
      </p:sp>
      <p:sp>
        <p:nvSpPr>
          <p:cNvPr id="30" name="TextBox 29"/>
          <p:cNvSpPr txBox="1"/>
          <p:nvPr/>
        </p:nvSpPr>
        <p:spPr>
          <a:xfrm>
            <a:off x="6973136" y="5892536"/>
            <a:ext cx="3926719" cy="646331"/>
          </a:xfrm>
          <a:prstGeom prst="rect">
            <a:avLst/>
          </a:prstGeom>
          <a:noFill/>
        </p:spPr>
        <p:txBody>
          <a:bodyPr wrap="square" rtlCol="0">
            <a:spAutoFit/>
          </a:bodyPr>
          <a:lstStyle/>
          <a:p>
            <a:r>
              <a:rPr lang="en-US" dirty="0" smtClean="0"/>
              <a:t>The right PCA graph shows that this patient is mostly CEU/GBR</a:t>
            </a:r>
            <a:endParaRPr lang="en-US" dirty="0"/>
          </a:p>
        </p:txBody>
      </p:sp>
    </p:spTree>
    <p:extLst>
      <p:ext uri="{BB962C8B-B14F-4D97-AF65-F5344CB8AC3E}">
        <p14:creationId xmlns:p14="http://schemas.microsoft.com/office/powerpoint/2010/main" val="1719244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379" y="48657"/>
            <a:ext cx="10515600" cy="1325563"/>
          </a:xfrm>
        </p:spPr>
        <p:txBody>
          <a:bodyPr/>
          <a:lstStyle/>
          <a:p>
            <a:pPr algn="ctr"/>
            <a:r>
              <a:rPr lang="en-US" dirty="0"/>
              <a:t>Whole genome</a:t>
            </a:r>
            <a:br>
              <a:rPr lang="en-US" dirty="0"/>
            </a:br>
            <a:r>
              <a:rPr lang="en-US" sz="3200" dirty="0" smtClean="0"/>
              <a:t>CBP, results of control samples </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392136382"/>
              </p:ext>
            </p:extLst>
          </p:nvPr>
        </p:nvGraphicFramePr>
        <p:xfrm>
          <a:off x="300038" y="1198960"/>
          <a:ext cx="3523224" cy="23145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2106886681"/>
              </p:ext>
            </p:extLst>
          </p:nvPr>
        </p:nvGraphicFramePr>
        <p:xfrm>
          <a:off x="3428999" y="1198960"/>
          <a:ext cx="4543426" cy="25001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p:nvPr>
            <p:extLst>
              <p:ext uri="{D42A27DB-BD31-4B8C-83A1-F6EECF244321}">
                <p14:modId xmlns:p14="http://schemas.microsoft.com/office/powerpoint/2010/main" val="531267194"/>
              </p:ext>
            </p:extLst>
          </p:nvPr>
        </p:nvGraphicFramePr>
        <p:xfrm>
          <a:off x="3428999" y="3720467"/>
          <a:ext cx="4278043" cy="25757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p:cNvGraphicFramePr/>
          <p:nvPr>
            <p:extLst>
              <p:ext uri="{D42A27DB-BD31-4B8C-83A1-F6EECF244321}">
                <p14:modId xmlns:p14="http://schemas.microsoft.com/office/powerpoint/2010/main" val="1403720629"/>
              </p:ext>
            </p:extLst>
          </p:nvPr>
        </p:nvGraphicFramePr>
        <p:xfrm>
          <a:off x="101181" y="3621882"/>
          <a:ext cx="3780022" cy="2555318"/>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p:cNvSpPr txBox="1"/>
          <p:nvPr/>
        </p:nvSpPr>
        <p:spPr>
          <a:xfrm>
            <a:off x="7908149" y="1549480"/>
            <a:ext cx="3551830" cy="5355312"/>
          </a:xfrm>
          <a:prstGeom prst="rect">
            <a:avLst/>
          </a:prstGeom>
          <a:noFill/>
        </p:spPr>
        <p:txBody>
          <a:bodyPr wrap="square" rtlCol="0">
            <a:spAutoFit/>
          </a:bodyPr>
          <a:lstStyle/>
          <a:p>
            <a:pPr marL="342900" indent="-342900">
              <a:buAutoNum type="arabicPeriod"/>
            </a:pPr>
            <a:r>
              <a:rPr lang="en-US" dirty="0" smtClean="0"/>
              <a:t>The left two charts give the percentage of genome in each population based on results of each chromosome</a:t>
            </a:r>
          </a:p>
          <a:p>
            <a:pPr marL="342900" indent="-342900">
              <a:buAutoNum type="arabicPeriod"/>
            </a:pPr>
            <a:r>
              <a:rPr lang="en-US" dirty="0" smtClean="0"/>
              <a:t>The top right is the numeric add-up of the results on the left, which is the expected percentage of artificial mix.</a:t>
            </a:r>
          </a:p>
          <a:p>
            <a:pPr marL="342900" indent="-342900">
              <a:buAutoNum type="arabicPeriod"/>
            </a:pPr>
            <a:r>
              <a:rPr lang="en-US" dirty="0" smtClean="0"/>
              <a:t>The bottom right is the results of artificial mix, which is experimental results of the add-up.</a:t>
            </a:r>
          </a:p>
          <a:p>
            <a:pPr marL="342900" indent="-342900">
              <a:buAutoNum type="arabicPeriod"/>
            </a:pPr>
            <a:r>
              <a:rPr lang="en-US" dirty="0" smtClean="0"/>
              <a:t>Comparing two results on the right, the </a:t>
            </a:r>
            <a:r>
              <a:rPr lang="en-US" dirty="0" err="1" smtClean="0"/>
              <a:t>P</a:t>
            </a:r>
            <a:r>
              <a:rPr lang="en-US" baseline="-25000" dirty="0" err="1" smtClean="0"/>
              <a:t>chi</a:t>
            </a:r>
            <a:r>
              <a:rPr lang="en-US" baseline="-25000" dirty="0" smtClean="0"/>
              <a:t>-square</a:t>
            </a:r>
            <a:r>
              <a:rPr lang="en-US" dirty="0" smtClean="0"/>
              <a:t>=e-7, very significant to say those results are match.</a:t>
            </a:r>
          </a:p>
          <a:p>
            <a:pPr marL="342900" indent="-342900">
              <a:buAutoNum type="arabicPeriod"/>
            </a:pPr>
            <a:r>
              <a:rPr lang="en-US" dirty="0" smtClean="0"/>
              <a:t>This shows CBP can also use to identify composition of mix.</a:t>
            </a:r>
            <a:endParaRPr lang="en-US" dirty="0"/>
          </a:p>
          <a:p>
            <a:pPr marL="342900" indent="-342900">
              <a:buAutoNum type="arabicPeriod"/>
            </a:pPr>
            <a:endParaRPr lang="en-US" dirty="0"/>
          </a:p>
        </p:txBody>
      </p:sp>
    </p:spTree>
    <p:extLst>
      <p:ext uri="{BB962C8B-B14F-4D97-AF65-F5344CB8AC3E}">
        <p14:creationId xmlns:p14="http://schemas.microsoft.com/office/powerpoint/2010/main" val="8889562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Title 1"/>
          <p:cNvSpPr txBox="1">
            <a:spLocks/>
          </p:cNvSpPr>
          <p:nvPr/>
        </p:nvSpPr>
        <p:spPr>
          <a:xfrm>
            <a:off x="880103" y="223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Whole genome</a:t>
            </a:r>
            <a:br>
              <a:rPr lang="en-US" dirty="0" smtClean="0"/>
            </a:br>
            <a:r>
              <a:rPr lang="en-US" sz="3200" dirty="0" smtClean="0"/>
              <a:t>CBP, result of the patient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01838209"/>
              </p:ext>
            </p:extLst>
          </p:nvPr>
        </p:nvGraphicFramePr>
        <p:xfrm>
          <a:off x="1077515" y="1299984"/>
          <a:ext cx="10036969" cy="4188976"/>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42914" y="5380672"/>
            <a:ext cx="11415712" cy="923330"/>
          </a:xfrm>
          <a:prstGeom prst="rect">
            <a:avLst/>
          </a:prstGeom>
          <a:noFill/>
        </p:spPr>
        <p:txBody>
          <a:bodyPr wrap="square" rtlCol="0">
            <a:spAutoFit/>
          </a:bodyPr>
          <a:lstStyle/>
          <a:p>
            <a:r>
              <a:rPr lang="en-US" dirty="0" smtClean="0"/>
              <a:t>This is the result of the patient, this chart shows that majority of his genome is close to CEU and GBR </a:t>
            </a:r>
          </a:p>
          <a:p>
            <a:r>
              <a:rPr lang="en-US" dirty="0" smtClean="0"/>
              <a:t>(CEU and GBR are very close to each other based on PCA and history record), which is </a:t>
            </a:r>
            <a:r>
              <a:rPr lang="en-US" dirty="0" err="1" smtClean="0"/>
              <a:t>reasable</a:t>
            </a:r>
            <a:r>
              <a:rPr lang="en-US" dirty="0" smtClean="0"/>
              <a:t>. However, the result is still very complicate and we can find compositions of many different populations.</a:t>
            </a:r>
            <a:endParaRPr lang="en-US" dirty="0"/>
          </a:p>
        </p:txBody>
      </p:sp>
    </p:spTree>
    <p:extLst>
      <p:ext uri="{BB962C8B-B14F-4D97-AF65-F5344CB8AC3E}">
        <p14:creationId xmlns:p14="http://schemas.microsoft.com/office/powerpoint/2010/main" val="9538411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338" y="0"/>
            <a:ext cx="10515600" cy="1325563"/>
          </a:xfrm>
        </p:spPr>
        <p:txBody>
          <a:bodyPr/>
          <a:lstStyle/>
          <a:p>
            <a:pPr algn="ctr"/>
            <a:r>
              <a:rPr lang="en-US" dirty="0" smtClean="0"/>
              <a:t>CHR19 (where LDLR locate in)</a:t>
            </a:r>
            <a:br>
              <a:rPr lang="en-US" dirty="0" smtClean="0"/>
            </a:br>
            <a:r>
              <a:rPr lang="en-US" dirty="0" smtClean="0"/>
              <a:t>PCA</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9733" y="1151729"/>
            <a:ext cx="4213224" cy="4213224"/>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51728"/>
            <a:ext cx="4213225" cy="42132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100" y="1151729"/>
            <a:ext cx="4213225" cy="4213225"/>
          </a:xfrm>
          <a:prstGeom prst="rect">
            <a:avLst/>
          </a:prstGeom>
        </p:spPr>
      </p:pic>
      <p:sp>
        <p:nvSpPr>
          <p:cNvPr id="12" name="TextBox 11"/>
          <p:cNvSpPr txBox="1"/>
          <p:nvPr/>
        </p:nvSpPr>
        <p:spPr>
          <a:xfrm>
            <a:off x="1233708" y="5364953"/>
            <a:ext cx="970137" cy="369332"/>
          </a:xfrm>
          <a:prstGeom prst="rect">
            <a:avLst/>
          </a:prstGeom>
          <a:noFill/>
        </p:spPr>
        <p:txBody>
          <a:bodyPr wrap="none" rtlCol="0">
            <a:spAutoFit/>
          </a:bodyPr>
          <a:lstStyle/>
          <a:p>
            <a:r>
              <a:rPr lang="en-US" smtClean="0"/>
              <a:t>1000 GP</a:t>
            </a:r>
            <a:endParaRPr lang="en-US"/>
          </a:p>
        </p:txBody>
      </p:sp>
      <p:sp>
        <p:nvSpPr>
          <p:cNvPr id="13" name="TextBox 12"/>
          <p:cNvSpPr txBox="1"/>
          <p:nvPr/>
        </p:nvSpPr>
        <p:spPr>
          <a:xfrm>
            <a:off x="4984877" y="5364953"/>
            <a:ext cx="1851469" cy="369332"/>
          </a:xfrm>
          <a:prstGeom prst="rect">
            <a:avLst/>
          </a:prstGeom>
          <a:noFill/>
        </p:spPr>
        <p:txBody>
          <a:bodyPr wrap="none" rtlCol="0">
            <a:spAutoFit/>
          </a:bodyPr>
          <a:lstStyle/>
          <a:p>
            <a:r>
              <a:rPr lang="en-US" smtClean="0"/>
              <a:t>Both after correct</a:t>
            </a:r>
            <a:endParaRPr lang="en-US"/>
          </a:p>
        </p:txBody>
      </p:sp>
      <p:sp>
        <p:nvSpPr>
          <p:cNvPr id="14" name="TextBox 13"/>
          <p:cNvSpPr txBox="1"/>
          <p:nvPr/>
        </p:nvSpPr>
        <p:spPr>
          <a:xfrm>
            <a:off x="8162380" y="5364953"/>
            <a:ext cx="3907929" cy="369332"/>
          </a:xfrm>
          <a:prstGeom prst="rect">
            <a:avLst/>
          </a:prstGeom>
          <a:noFill/>
        </p:spPr>
        <p:txBody>
          <a:bodyPr wrap="none" rtlCol="0">
            <a:spAutoFit/>
          </a:bodyPr>
          <a:lstStyle/>
          <a:p>
            <a:r>
              <a:rPr lang="en-US" dirty="0" smtClean="0"/>
              <a:t>HGDP +CEU</a:t>
            </a:r>
            <a:r>
              <a:rPr lang="en-US" sz="1600" dirty="0" smtClean="0"/>
              <a:t>(projected </a:t>
            </a:r>
            <a:r>
              <a:rPr lang="en-US" sz="1600" smtClean="0"/>
              <a:t>but used not </a:t>
            </a:r>
            <a:r>
              <a:rPr lang="en-US" sz="1600" dirty="0" smtClean="0"/>
              <a:t>in PCA</a:t>
            </a:r>
            <a:r>
              <a:rPr lang="en-US" dirty="0" smtClean="0"/>
              <a:t>)</a:t>
            </a:r>
            <a:endParaRPr lang="en-US" dirty="0"/>
          </a:p>
        </p:txBody>
      </p:sp>
      <p:sp>
        <p:nvSpPr>
          <p:cNvPr id="15" name="TextBox 14"/>
          <p:cNvSpPr txBox="1"/>
          <p:nvPr/>
        </p:nvSpPr>
        <p:spPr>
          <a:xfrm>
            <a:off x="1641788" y="5943600"/>
            <a:ext cx="9850389" cy="646331"/>
          </a:xfrm>
          <a:prstGeom prst="rect">
            <a:avLst/>
          </a:prstGeom>
          <a:noFill/>
        </p:spPr>
        <p:txBody>
          <a:bodyPr wrap="none" rtlCol="0">
            <a:spAutoFit/>
          </a:bodyPr>
          <a:lstStyle/>
          <a:p>
            <a:r>
              <a:rPr lang="en-US" dirty="0" smtClean="0"/>
              <a:t>Those are PCA results of chr19 for the patient, they all confirm that the majority of chr19 is CEU &amp; GBR,</a:t>
            </a:r>
          </a:p>
          <a:p>
            <a:r>
              <a:rPr lang="en-US" dirty="0" smtClean="0"/>
              <a:t>match with prior results.	</a:t>
            </a:r>
            <a:endParaRPr lang="en-US" dirty="0"/>
          </a:p>
        </p:txBody>
      </p:sp>
    </p:spTree>
    <p:extLst>
      <p:ext uri="{BB962C8B-B14F-4D97-AF65-F5344CB8AC3E}">
        <p14:creationId xmlns:p14="http://schemas.microsoft.com/office/powerpoint/2010/main" val="243304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Rectangle 3"/>
          <p:cNvSpPr/>
          <p:nvPr/>
        </p:nvSpPr>
        <p:spPr>
          <a:xfrm>
            <a:off x="7048501" y="67370"/>
            <a:ext cx="6096000" cy="1077218"/>
          </a:xfrm>
          <a:prstGeom prst="rect">
            <a:avLst/>
          </a:prstGeom>
        </p:spPr>
        <p:txBody>
          <a:bodyPr>
            <a:spAutoFit/>
          </a:bodyPr>
          <a:lstStyle/>
          <a:p>
            <a:pPr algn="ctr"/>
            <a:r>
              <a:rPr lang="en-US" sz="3200" dirty="0"/>
              <a:t>CHR19 </a:t>
            </a:r>
            <a:endParaRPr lang="en-US" sz="3200" dirty="0" smtClean="0"/>
          </a:p>
          <a:p>
            <a:pPr algn="ctr"/>
            <a:r>
              <a:rPr lang="en-US" sz="3200" dirty="0" smtClean="0"/>
              <a:t>CBP	</a:t>
            </a:r>
            <a:endParaRPr lang="en-US" sz="3200" dirty="0"/>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a:t>
            </a:r>
          </a:p>
        </p:txBody>
      </p:sp>
      <p:sp>
        <p:nvSpPr>
          <p:cNvPr id="9" name="TextBox 8"/>
          <p:cNvSpPr txBox="1"/>
          <p:nvPr/>
        </p:nvSpPr>
        <p:spPr>
          <a:xfrm>
            <a:off x="8007184" y="1628068"/>
            <a:ext cx="3748087" cy="3416320"/>
          </a:xfrm>
          <a:prstGeom prst="rect">
            <a:avLst/>
          </a:prstGeom>
          <a:noFill/>
        </p:spPr>
        <p:txBody>
          <a:bodyPr wrap="square" rtlCol="0">
            <a:spAutoFit/>
          </a:bodyPr>
          <a:lstStyle/>
          <a:p>
            <a:r>
              <a:rPr lang="en-US" dirty="0" smtClean="0"/>
              <a:t>The left are CBP results of the patient and control sample (HG00353) at chr19, the result of HG00353 </a:t>
            </a:r>
            <a:r>
              <a:rPr lang="en-US" dirty="0" err="1" smtClean="0"/>
              <a:t>matchs</a:t>
            </a:r>
            <a:r>
              <a:rPr lang="en-US" dirty="0" smtClean="0"/>
              <a:t> with reported population(FIN). </a:t>
            </a:r>
          </a:p>
          <a:p>
            <a:endParaRPr lang="en-US" dirty="0"/>
          </a:p>
          <a:p>
            <a:r>
              <a:rPr lang="en-US" dirty="0" smtClean="0"/>
              <a:t>However, the results of patient is a little confusing, because two highest score are very close to each other. </a:t>
            </a:r>
          </a:p>
          <a:p>
            <a:r>
              <a:rPr lang="en-US" dirty="0" smtClean="0"/>
              <a:t>But we successfully figured out that one of the chromosome pairs is close to CEU, while another is most likely to be Russian or French.</a:t>
            </a:r>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5808"/>
            <a:ext cx="7579360" cy="367219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579360" cy="3256137"/>
          </a:xfrm>
          <a:prstGeom prst="rect">
            <a:avLst/>
          </a:prstGeom>
        </p:spPr>
      </p:pic>
    </p:spTree>
    <p:extLst>
      <p:ext uri="{BB962C8B-B14F-4D97-AF65-F5344CB8AC3E}">
        <p14:creationId xmlns:p14="http://schemas.microsoft.com/office/powerpoint/2010/main" val="20934178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99"/>
            <a:ext cx="10515600" cy="1325563"/>
          </a:xfrm>
        </p:spPr>
        <p:txBody>
          <a:bodyPr/>
          <a:lstStyle/>
          <a:p>
            <a:pPr algn="ctr"/>
            <a:r>
              <a:rPr lang="en-US" dirty="0" smtClean="0"/>
              <a:t>Loci of CHR19</a:t>
            </a:r>
            <a:br>
              <a:rPr lang="en-US" dirty="0" smtClean="0"/>
            </a:br>
            <a:r>
              <a:rPr lang="en-US" sz="3200" dirty="0" smtClean="0"/>
              <a:t>CBP</a:t>
            </a:r>
            <a:endParaRPr lang="en-US" sz="3200"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a:t>
            </a:r>
          </a:p>
        </p:txBody>
      </p:sp>
      <p:graphicFrame>
        <p:nvGraphicFramePr>
          <p:cNvPr id="4" name="Chart 3"/>
          <p:cNvGraphicFramePr/>
          <p:nvPr>
            <p:extLst>
              <p:ext uri="{D42A27DB-BD31-4B8C-83A1-F6EECF244321}">
                <p14:modId xmlns:p14="http://schemas.microsoft.com/office/powerpoint/2010/main" val="1096029943"/>
              </p:ext>
            </p:extLst>
          </p:nvPr>
        </p:nvGraphicFramePr>
        <p:xfrm>
          <a:off x="1890712" y="124777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1680255335"/>
              </p:ext>
            </p:extLst>
          </p:nvPr>
        </p:nvGraphicFramePr>
        <p:xfrm>
          <a:off x="8236744" y="1262856"/>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326679224"/>
              </p:ext>
            </p:extLst>
          </p:nvPr>
        </p:nvGraphicFramePr>
        <p:xfrm>
          <a:off x="-616744" y="12477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2093867140"/>
              </p:ext>
            </p:extLst>
          </p:nvPr>
        </p:nvGraphicFramePr>
        <p:xfrm>
          <a:off x="4743450" y="1247775"/>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p:cNvSpPr txBox="1"/>
          <p:nvPr/>
        </p:nvSpPr>
        <p:spPr>
          <a:xfrm>
            <a:off x="838200" y="4356002"/>
            <a:ext cx="10612072" cy="2031325"/>
          </a:xfrm>
          <a:prstGeom prst="rect">
            <a:avLst/>
          </a:prstGeom>
          <a:noFill/>
        </p:spPr>
        <p:txBody>
          <a:bodyPr wrap="none" rtlCol="0">
            <a:spAutoFit/>
          </a:bodyPr>
          <a:lstStyle/>
          <a:p>
            <a:r>
              <a:rPr lang="en-US" dirty="0" smtClean="0"/>
              <a:t>The percentage of loci closest to each population at different of windows (at P&lt;0.001 confidence level).</a:t>
            </a:r>
          </a:p>
          <a:p>
            <a:r>
              <a:rPr lang="en-US" dirty="0" smtClean="0"/>
              <a:t>At all windows, the CEU is the dominate composition and Russia and are also find in all windows.</a:t>
            </a:r>
          </a:p>
          <a:p>
            <a:endParaRPr lang="en-US" dirty="0" smtClean="0"/>
          </a:p>
          <a:p>
            <a:endParaRPr lang="en-US" dirty="0" smtClean="0"/>
          </a:p>
          <a:p>
            <a:endParaRPr lang="en-US" dirty="0"/>
          </a:p>
          <a:p>
            <a:r>
              <a:rPr lang="en-US" dirty="0" smtClean="0"/>
              <a:t>Note: 1. window means the number of SNP use to determine closest population.</a:t>
            </a:r>
          </a:p>
          <a:p>
            <a:r>
              <a:rPr lang="en-US" dirty="0" smtClean="0"/>
              <a:t>           2. loci cannot be determined are excluded from results, so this may not be accurate percentage of CHR19</a:t>
            </a:r>
            <a:endParaRPr lang="en-US" dirty="0"/>
          </a:p>
        </p:txBody>
      </p:sp>
    </p:spTree>
    <p:extLst>
      <p:ext uri="{BB962C8B-B14F-4D97-AF65-F5344CB8AC3E}">
        <p14:creationId xmlns:p14="http://schemas.microsoft.com/office/powerpoint/2010/main" val="4050271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65087"/>
            <a:ext cx="10515600" cy="1325563"/>
          </a:xfrm>
        </p:spPr>
        <p:txBody>
          <a:bodyPr/>
          <a:lstStyle/>
          <a:p>
            <a:pPr algn="ctr"/>
            <a:r>
              <a:rPr lang="en-US" dirty="0" smtClean="0"/>
              <a:t>LDLR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66654610"/>
              </p:ext>
            </p:extLst>
          </p:nvPr>
        </p:nvGraphicFramePr>
        <p:xfrm>
          <a:off x="464027" y="1390650"/>
          <a:ext cx="11532356" cy="3456621"/>
        </p:xfrm>
        <a:graphic>
          <a:graphicData uri="http://schemas.openxmlformats.org/drawingml/2006/table">
            <a:tbl>
              <a:tblPr firstRow="1" bandRow="1">
                <a:tableStyleId>{8A107856-5554-42FB-B03E-39F5DBC370BA}</a:tableStyleId>
              </a:tblPr>
              <a:tblGrid>
                <a:gridCol w="1151090"/>
                <a:gridCol w="1153474"/>
                <a:gridCol w="1153474"/>
                <a:gridCol w="1153474"/>
                <a:gridCol w="1153474"/>
                <a:gridCol w="1153474"/>
                <a:gridCol w="1153474"/>
                <a:gridCol w="1153474"/>
                <a:gridCol w="1153474"/>
                <a:gridCol w="1153474"/>
              </a:tblGrid>
              <a:tr h="484646">
                <a:tc>
                  <a:txBody>
                    <a:bodyPr/>
                    <a:lstStyle/>
                    <a:p>
                      <a:pPr algn="ctr" fontAlgn="b"/>
                      <a:r>
                        <a:rPr lang="en-US" sz="1200" b="0" u="none" strike="noStrike" dirty="0" smtClean="0">
                          <a:effectLst/>
                        </a:rPr>
                        <a:t>W</a:t>
                      </a:r>
                      <a:r>
                        <a:rPr lang="is-IS" sz="1200" b="0" u="none" strike="noStrike" dirty="0" smtClean="0">
                          <a:effectLst/>
                        </a:rPr>
                        <a:t>indow at 3000</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b="0" u="none" strike="noStrike" dirty="0">
                          <a:effectLst/>
                        </a:rPr>
                        <a:t>'</a:t>
                      </a:r>
                      <a:r>
                        <a:rPr lang="en-US" sz="1200" b="0" u="none" strike="noStrike" dirty="0" err="1">
                          <a:effectLst/>
                        </a:rPr>
                        <a:t>Adygei_CEU</a:t>
                      </a:r>
                      <a:r>
                        <a:rPr lang="en-US" sz="1200" b="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nb-NO" sz="1200" b="0" u="none" strike="noStrike" dirty="0">
                          <a:effectLst/>
                        </a:rPr>
                        <a:t>17.74636178</a:t>
                      </a:r>
                      <a:endParaRPr lang="nb-NO"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b="0" u="none" strike="noStrike" dirty="0">
                          <a:effectLst/>
                        </a:rPr>
                        <a:t>  '</a:t>
                      </a:r>
                      <a:r>
                        <a:rPr lang="en-US" sz="1200" b="0" u="none" strike="noStrike" dirty="0" err="1">
                          <a:effectLst/>
                        </a:rPr>
                        <a:t>CEU_Russian</a:t>
                      </a:r>
                      <a:r>
                        <a:rPr lang="en-US" sz="1200" b="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hr-HR" sz="1200" b="0" u="none" strike="noStrike" dirty="0">
                          <a:effectLst/>
                        </a:rPr>
                        <a:t>16.46965627</a:t>
                      </a:r>
                      <a:endParaRPr lang="hr-HR" sz="1200" b="0" i="0" u="none" strike="noStrike" dirty="0">
                        <a:solidFill>
                          <a:srgbClr val="000000"/>
                        </a:solidFill>
                        <a:effectLst/>
                        <a:latin typeface="Calibri" charset="0"/>
                      </a:endParaRPr>
                    </a:p>
                  </a:txBody>
                  <a:tcPr marL="6350" marR="6350" marT="6350" marB="0" anchor="b"/>
                </a:tc>
                <a:tc>
                  <a:txBody>
                    <a:bodyPr/>
                    <a:lstStyle/>
                    <a:p>
                      <a:pPr algn="ctr" fontAlgn="b"/>
                      <a:r>
                        <a:rPr lang="mr-IN" sz="1200" b="0" u="none" strike="noStrike" dirty="0">
                          <a:effectLst/>
                        </a:rPr>
                        <a:t>  'CEU_CEU'</a:t>
                      </a:r>
                      <a:endParaRPr lang="mr-IN"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b="0" u="none" strike="noStrike" dirty="0">
                          <a:effectLst/>
                        </a:rPr>
                        <a:t>16.38207374</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mr-IN" sz="1200" b="0" u="none" strike="noStrike" dirty="0">
                          <a:effectLst/>
                        </a:rPr>
                        <a:t>  'TSI_CEU'</a:t>
                      </a:r>
                      <a:endParaRPr lang="mr-IN" sz="1200" b="0" i="0" u="none" strike="noStrike" dirty="0">
                        <a:solidFill>
                          <a:srgbClr val="000000"/>
                        </a:solidFill>
                        <a:effectLst/>
                        <a:latin typeface="Calibri" charset="0"/>
                      </a:endParaRPr>
                    </a:p>
                  </a:txBody>
                  <a:tcPr marL="6350" marR="6350" marT="6350" marB="0" anchor="b"/>
                </a:tc>
                <a:tc>
                  <a:txBody>
                    <a:bodyPr/>
                    <a:lstStyle/>
                    <a:p>
                      <a:pPr algn="ctr" fontAlgn="b"/>
                      <a:r>
                        <a:rPr lang="hr-HR" sz="1200" b="0" u="none" strike="noStrike" dirty="0">
                          <a:effectLst/>
                        </a:rPr>
                        <a:t>16.28955454</a:t>
                      </a:r>
                      <a:endParaRPr lang="hr-HR" sz="1200" b="0" i="0" u="none" strike="noStrike" dirty="0">
                        <a:solidFill>
                          <a:srgbClr val="000000"/>
                        </a:solidFill>
                        <a:effectLst/>
                        <a:latin typeface="Calibri" charset="0"/>
                      </a:endParaRPr>
                    </a:p>
                  </a:txBody>
                  <a:tcPr marL="6350" marR="6350" marT="6350" marB="0" anchor="b"/>
                </a:tc>
                <a:tc>
                  <a:txBody>
                    <a:bodyPr/>
                    <a:lstStyle/>
                    <a:p>
                      <a:pPr algn="ctr"/>
                      <a:endParaRPr lang="en-US" b="0" dirty="0"/>
                    </a:p>
                  </a:txBody>
                  <a:tcPr/>
                </a:tc>
              </a:tr>
              <a:tr h="561111">
                <a:tc>
                  <a:txBody>
                    <a:bodyPr/>
                    <a:lstStyle/>
                    <a:p>
                      <a:pPr algn="ctr" fontAlgn="b"/>
                      <a:r>
                        <a:rPr lang="en-US" sz="1200" u="none" strike="noStrike" dirty="0" smtClean="0">
                          <a:effectLst/>
                        </a:rPr>
                        <a:t>W</a:t>
                      </a:r>
                      <a:r>
                        <a:rPr lang="is-IS" sz="1200" u="none" strike="noStrike" dirty="0" smtClean="0">
                          <a:effectLst/>
                        </a:rPr>
                        <a:t>indow at 2000</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 '</a:t>
                      </a:r>
                      <a:r>
                        <a:rPr lang="en-US" sz="1200" u="none" strike="noStrike" dirty="0" err="1">
                          <a:effectLst/>
                        </a:rPr>
                        <a:t>Adygei_Russian</a:t>
                      </a:r>
                      <a:r>
                        <a:rPr lang="en-US" sz="120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fi-FI" sz="1200" u="none" strike="noStrike" dirty="0">
                          <a:effectLst/>
                        </a:rPr>
                        <a:t>16.38711024</a:t>
                      </a:r>
                      <a:endParaRPr lang="fi-FI"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  '</a:t>
                      </a:r>
                      <a:r>
                        <a:rPr lang="en-US" sz="1200" u="none" strike="noStrike" dirty="0" err="1">
                          <a:effectLst/>
                        </a:rPr>
                        <a:t>Adygei_French</a:t>
                      </a:r>
                      <a:r>
                        <a:rPr lang="en-US" sz="120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hr-HR" sz="1200" u="none" strike="noStrike" dirty="0">
                          <a:effectLst/>
                        </a:rPr>
                        <a:t>15.4652399</a:t>
                      </a:r>
                      <a:endParaRPr lang="hr-HR"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'Adygei_CEU'</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is-IS" sz="1200" u="none" strike="noStrike">
                          <a:effectLst/>
                        </a:rPr>
                        <a:t>14.21793659</a:t>
                      </a:r>
                      <a:endParaRPr lang="is-IS"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  '</a:t>
                      </a:r>
                      <a:r>
                        <a:rPr lang="en-US" sz="1200" u="none" strike="noStrike" dirty="0" err="1">
                          <a:effectLst/>
                        </a:rPr>
                        <a:t>TSI_Adygei</a:t>
                      </a:r>
                      <a:r>
                        <a:rPr lang="en-US" sz="120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u="none" strike="noStrike" dirty="0">
                          <a:effectLst/>
                        </a:rPr>
                        <a:t>13.75137336</a:t>
                      </a:r>
                      <a:endParaRPr lang="is-IS" sz="1200" b="0" i="0" u="none" strike="noStrike" dirty="0">
                        <a:solidFill>
                          <a:srgbClr val="000000"/>
                        </a:solidFill>
                        <a:effectLst/>
                        <a:latin typeface="Calibri" charset="0"/>
                      </a:endParaRPr>
                    </a:p>
                  </a:txBody>
                  <a:tcPr marL="6350" marR="6350" marT="6350" marB="0" anchor="b"/>
                </a:tc>
                <a:tc>
                  <a:txBody>
                    <a:bodyPr/>
                    <a:lstStyle/>
                    <a:p>
                      <a:pPr algn="ctr"/>
                      <a:endParaRPr lang="en-US" dirty="0"/>
                    </a:p>
                  </a:txBody>
                  <a:tcPr/>
                </a:tc>
              </a:tr>
              <a:tr h="437794">
                <a:tc>
                  <a:txBody>
                    <a:bodyPr/>
                    <a:lstStyle/>
                    <a:p>
                      <a:pPr algn="ctr" fontAlgn="b"/>
                      <a:r>
                        <a:rPr lang="en-US" sz="1200" u="none" strike="noStrike" dirty="0" smtClean="0">
                          <a:effectLst/>
                        </a:rPr>
                        <a:t>W</a:t>
                      </a:r>
                      <a:r>
                        <a:rPr lang="is-IS" sz="1200" u="none" strike="noStrike" dirty="0" smtClean="0">
                          <a:effectLst/>
                        </a:rPr>
                        <a:t>indow at </a:t>
                      </a:r>
                      <a:r>
                        <a:rPr lang="en-US" sz="1200" u="none" strike="noStrike" dirty="0" smtClean="0">
                          <a:effectLst/>
                        </a:rPr>
                        <a:t>1500</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'Adygei_French'</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fi-FI" sz="1200" u="none" strike="noStrike" dirty="0">
                          <a:effectLst/>
                        </a:rPr>
                        <a:t>15.43211015</a:t>
                      </a:r>
                      <a:endParaRPr lang="fi-FI" sz="1200" b="0" i="0" u="none" strike="noStrike" dirty="0">
                        <a:solidFill>
                          <a:srgbClr val="000000"/>
                        </a:solidFill>
                        <a:effectLst/>
                        <a:latin typeface="Calibri" charset="0"/>
                      </a:endParaRPr>
                    </a:p>
                  </a:txBody>
                  <a:tcPr marL="6350" marR="6350" marT="6350" marB="0" anchor="b"/>
                </a:tc>
                <a:tc>
                  <a:txBody>
                    <a:bodyPr/>
                    <a:lstStyle/>
                    <a:p>
                      <a:pPr algn="ctr" fontAlgn="b"/>
                      <a:endParaRPr lang="en-US" sz="1200" b="0" i="0" u="none" strike="noStrike" dirty="0">
                        <a:solidFill>
                          <a:srgbClr val="000000"/>
                        </a:solidFill>
                        <a:effectLst/>
                        <a:latin typeface="Calibri" charset="0"/>
                      </a:endParaRPr>
                    </a:p>
                  </a:txBody>
                  <a:tcPr marL="6350" marR="6350" marT="6350" marB="0" anchor="b"/>
                </a:tc>
                <a:tc>
                  <a:txBody>
                    <a:bodyPr/>
                    <a:lstStyle/>
                    <a:p>
                      <a:pPr algn="ctr" fontAlgn="b"/>
                      <a:endParaRPr lang="en-US" sz="1200" b="0" i="0" u="none" strike="noStrike" dirty="0">
                        <a:solidFill>
                          <a:srgbClr val="000000"/>
                        </a:solidFill>
                        <a:effectLst/>
                        <a:latin typeface="Calibri" charset="0"/>
                      </a:endParaRPr>
                    </a:p>
                  </a:txBody>
                  <a:tcPr marL="6350" marR="6350" marT="6350" marB="0" anchor="b"/>
                </a:tc>
                <a:tc>
                  <a:txBody>
                    <a:bodyPr/>
                    <a:lstStyle/>
                    <a:p>
                      <a:pPr algn="ctr" fontAlgn="b"/>
                      <a:endParaRPr lang="en-US" sz="1200" b="0" i="0" u="none" strike="noStrike" dirty="0">
                        <a:solidFill>
                          <a:srgbClr val="000000"/>
                        </a:solidFill>
                        <a:effectLst/>
                        <a:latin typeface="Calibri" charset="0"/>
                      </a:endParaRPr>
                    </a:p>
                  </a:txBody>
                  <a:tcPr marL="6350" marR="6350" marT="6350" marB="0" anchor="b"/>
                </a:tc>
                <a:tc>
                  <a:txBody>
                    <a:bodyPr/>
                    <a:lstStyle/>
                    <a:p>
                      <a:pPr algn="ctr" fontAlgn="b"/>
                      <a:endParaRPr lang="en-US" sz="1200" b="0" i="0" u="none" strike="noStrike">
                        <a:solidFill>
                          <a:srgbClr val="000000"/>
                        </a:solidFill>
                        <a:effectLst/>
                        <a:latin typeface="Calibri" charset="0"/>
                      </a:endParaRPr>
                    </a:p>
                  </a:txBody>
                  <a:tcPr marL="6350" marR="6350" marT="6350" marB="0" anchor="b"/>
                </a:tc>
                <a:tc>
                  <a:txBody>
                    <a:bodyPr/>
                    <a:lstStyle/>
                    <a:p>
                      <a:pPr algn="ctr" fontAlgn="b"/>
                      <a:endParaRPr lang="en-US" sz="1200" b="0" i="0" u="none" strike="noStrike">
                        <a:solidFill>
                          <a:srgbClr val="000000"/>
                        </a:solidFill>
                        <a:effectLst/>
                        <a:latin typeface="Calibri" charset="0"/>
                      </a:endParaRPr>
                    </a:p>
                  </a:txBody>
                  <a:tcPr marL="6350" marR="6350" marT="6350" marB="0" anchor="b"/>
                </a:tc>
                <a:tc>
                  <a:txBody>
                    <a:bodyPr/>
                    <a:lstStyle/>
                    <a:p>
                      <a:pPr algn="ctr" fontAlgn="b"/>
                      <a:endParaRPr lang="en-US" sz="1200" b="0" i="0" u="none" strike="noStrike">
                        <a:solidFill>
                          <a:srgbClr val="000000"/>
                        </a:solidFill>
                        <a:effectLst/>
                        <a:latin typeface="Calibri" charset="0"/>
                      </a:endParaRPr>
                    </a:p>
                  </a:txBody>
                  <a:tcPr marL="6350" marR="6350" marT="6350" marB="0" anchor="b"/>
                </a:tc>
                <a:tc>
                  <a:txBody>
                    <a:bodyPr/>
                    <a:lstStyle/>
                    <a:p>
                      <a:pPr algn="ctr"/>
                      <a:endParaRPr lang="en-US"/>
                    </a:p>
                  </a:txBody>
                  <a:tcPr/>
                </a:tc>
              </a:tr>
              <a:tr h="655191">
                <a:tc>
                  <a:txBody>
                    <a:bodyPr/>
                    <a:lstStyle/>
                    <a:p>
                      <a:pPr algn="ctr" fontAlgn="b"/>
                      <a:r>
                        <a:rPr lang="en-US" sz="1200" u="none" strike="noStrike" dirty="0" smtClean="0">
                          <a:effectLst/>
                        </a:rPr>
                        <a:t>W</a:t>
                      </a:r>
                      <a:r>
                        <a:rPr lang="is-IS" sz="1200" u="none" strike="noStrike" dirty="0" smtClean="0">
                          <a:effectLst/>
                        </a:rPr>
                        <a:t>indow at 1000</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 '</a:t>
                      </a:r>
                      <a:r>
                        <a:rPr lang="en-US" sz="1200" u="none" strike="noStrike" dirty="0" err="1">
                          <a:effectLst/>
                        </a:rPr>
                        <a:t>Adygei_French</a:t>
                      </a:r>
                      <a:r>
                        <a:rPr lang="en-US" sz="120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u="none" strike="noStrike">
                          <a:effectLst/>
                        </a:rPr>
                        <a:t>12.65167704</a:t>
                      </a:r>
                      <a:endParaRPr lang="is-IS"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'Adygei_Russian'</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is-IS" sz="1200" u="none" strike="noStrike" dirty="0">
                          <a:effectLst/>
                        </a:rPr>
                        <a:t>12.40599707</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  '</a:t>
                      </a:r>
                      <a:r>
                        <a:rPr lang="en-US" sz="1200" u="none" strike="noStrike" dirty="0" err="1">
                          <a:effectLst/>
                        </a:rPr>
                        <a:t>TSI_Adygei</a:t>
                      </a:r>
                      <a:r>
                        <a:rPr lang="en-US" sz="120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fi-FI" sz="1200" u="none" strike="noStrike" dirty="0">
                          <a:effectLst/>
                        </a:rPr>
                        <a:t>11.13987559</a:t>
                      </a:r>
                      <a:endParaRPr lang="fi-FI"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  '</a:t>
                      </a:r>
                      <a:r>
                        <a:rPr lang="en-US" sz="1200" u="none" strike="noStrike" dirty="0" err="1">
                          <a:effectLst/>
                        </a:rPr>
                        <a:t>Adygei_Orcadian</a:t>
                      </a:r>
                      <a:r>
                        <a:rPr lang="en-US" sz="120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fi-FI" sz="1200" u="none" strike="noStrike" dirty="0">
                          <a:effectLst/>
                        </a:rPr>
                        <a:t>10.58938765</a:t>
                      </a:r>
                      <a:endParaRPr lang="fi-FI" sz="1200" b="0" i="0" u="none" strike="noStrike" dirty="0">
                        <a:solidFill>
                          <a:srgbClr val="000000"/>
                        </a:solidFill>
                        <a:effectLst/>
                        <a:latin typeface="Calibri" charset="0"/>
                      </a:endParaRPr>
                    </a:p>
                  </a:txBody>
                  <a:tcPr marL="6350" marR="6350" marT="6350" marB="0" anchor="b"/>
                </a:tc>
                <a:tc>
                  <a:txBody>
                    <a:bodyPr/>
                    <a:lstStyle/>
                    <a:p>
                      <a:pPr algn="ctr"/>
                      <a:endParaRPr lang="en-US"/>
                    </a:p>
                  </a:txBody>
                  <a:tcPr/>
                </a:tc>
              </a:tr>
              <a:tr h="439293">
                <a:tc>
                  <a:txBody>
                    <a:bodyPr/>
                    <a:lstStyle/>
                    <a:p>
                      <a:pPr algn="ctr" fontAlgn="b"/>
                      <a:r>
                        <a:rPr lang="en-US" sz="1200" u="none" strike="noStrike" dirty="0" smtClean="0">
                          <a:effectLst/>
                        </a:rPr>
                        <a:t>W</a:t>
                      </a:r>
                      <a:r>
                        <a:rPr lang="is-IS" sz="1200" u="none" strike="noStrike" dirty="0" smtClean="0">
                          <a:effectLst/>
                        </a:rPr>
                        <a:t>indow at 500</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'Adygei_French'</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is-IS" sz="1200" u="none" strike="noStrike">
                          <a:effectLst/>
                        </a:rPr>
                        <a:t>13.67244412</a:t>
                      </a:r>
                      <a:endParaRPr lang="is-IS"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'Adygei_Russian'</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it-IT" sz="1200" u="none" strike="noStrike">
                          <a:effectLst/>
                        </a:rPr>
                        <a:t>11.68871936</a:t>
                      </a:r>
                      <a:endParaRPr lang="it-IT"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  '</a:t>
                      </a:r>
                      <a:r>
                        <a:rPr lang="en-US" sz="1200" u="none" strike="noStrike" dirty="0" err="1">
                          <a:effectLst/>
                        </a:rPr>
                        <a:t>TSI_Adygei</a:t>
                      </a:r>
                      <a:r>
                        <a:rPr lang="en-US" sz="120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u="none" strike="noStrike" dirty="0">
                          <a:effectLst/>
                        </a:rPr>
                        <a:t>10.43630333</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endParaRPr lang="en-US" sz="1200" b="0" i="0" u="none" strike="noStrike" dirty="0">
                        <a:solidFill>
                          <a:srgbClr val="000000"/>
                        </a:solidFill>
                        <a:effectLst/>
                        <a:latin typeface="Calibri" charset="0"/>
                      </a:endParaRPr>
                    </a:p>
                  </a:txBody>
                  <a:tcPr marL="6350" marR="6350" marT="6350" marB="0" anchor="b"/>
                </a:tc>
                <a:tc>
                  <a:txBody>
                    <a:bodyPr/>
                    <a:lstStyle/>
                    <a:p>
                      <a:pPr algn="ctr" fontAlgn="b"/>
                      <a:endParaRPr lang="en-US" sz="1200" b="0" i="0" u="none" strike="noStrike" dirty="0">
                        <a:solidFill>
                          <a:srgbClr val="000000"/>
                        </a:solidFill>
                        <a:effectLst/>
                        <a:latin typeface="Calibri" charset="0"/>
                      </a:endParaRPr>
                    </a:p>
                  </a:txBody>
                  <a:tcPr marL="6350" marR="6350" marT="6350" marB="0" anchor="b"/>
                </a:tc>
                <a:tc>
                  <a:txBody>
                    <a:bodyPr/>
                    <a:lstStyle/>
                    <a:p>
                      <a:pPr algn="ctr"/>
                      <a:endParaRPr lang="en-US" dirty="0"/>
                    </a:p>
                  </a:txBody>
                  <a:tcPr/>
                </a:tc>
              </a:tr>
              <a:tr h="439293">
                <a:tc>
                  <a:txBody>
                    <a:bodyPr/>
                    <a:lstStyle/>
                    <a:p>
                      <a:pPr algn="ctr" fontAlgn="b"/>
                      <a:r>
                        <a:rPr lang="en-US" sz="1200" u="none" strike="noStrike" dirty="0" smtClean="0">
                          <a:effectLst/>
                        </a:rPr>
                        <a:t>W</a:t>
                      </a:r>
                      <a:r>
                        <a:rPr lang="is-IS" sz="1200" u="none" strike="noStrike" dirty="0" smtClean="0">
                          <a:effectLst/>
                        </a:rPr>
                        <a:t>indow at 200</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'Adygei_French'</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fi-FI" sz="1200" u="none" strike="noStrike">
                          <a:effectLst/>
                        </a:rPr>
                        <a:t>12.10871359</a:t>
                      </a:r>
                      <a:endParaRPr lang="fi-FI"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'Adygei_Adygei'</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nb-NO" sz="1200" u="none" strike="noStrike">
                          <a:effectLst/>
                        </a:rPr>
                        <a:t>11.35783801</a:t>
                      </a:r>
                      <a:endParaRPr lang="nb-NO"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'Adygei_Russian'</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cs-CZ" sz="1200" u="none" strike="noStrike" dirty="0">
                          <a:effectLst/>
                        </a:rPr>
                        <a:t>11.13918989</a:t>
                      </a:r>
                      <a:endParaRPr lang="cs-CZ" sz="1200" b="0" i="0" u="none" strike="noStrike" dirty="0">
                        <a:solidFill>
                          <a:srgbClr val="000000"/>
                        </a:solidFill>
                        <a:effectLst/>
                        <a:latin typeface="Calibri" charset="0"/>
                      </a:endParaRPr>
                    </a:p>
                  </a:txBody>
                  <a:tcPr marL="6350" marR="6350" marT="6350" marB="0" anchor="b"/>
                </a:tc>
                <a:tc>
                  <a:txBody>
                    <a:bodyPr/>
                    <a:lstStyle/>
                    <a:p>
                      <a:pPr algn="ctr" fontAlgn="b"/>
                      <a:endParaRPr lang="en-US" sz="1200" b="0" i="0" u="none" strike="noStrike" dirty="0">
                        <a:solidFill>
                          <a:srgbClr val="000000"/>
                        </a:solidFill>
                        <a:effectLst/>
                        <a:latin typeface="Calibri" charset="0"/>
                      </a:endParaRPr>
                    </a:p>
                  </a:txBody>
                  <a:tcPr marL="6350" marR="6350" marT="6350" marB="0" anchor="b"/>
                </a:tc>
                <a:tc>
                  <a:txBody>
                    <a:bodyPr/>
                    <a:lstStyle/>
                    <a:p>
                      <a:pPr algn="ctr" fontAlgn="b"/>
                      <a:endParaRPr lang="en-US" sz="1200" b="0" i="0" u="none" strike="noStrike" dirty="0">
                        <a:solidFill>
                          <a:srgbClr val="000000"/>
                        </a:solidFill>
                        <a:effectLst/>
                        <a:latin typeface="Calibri" charset="0"/>
                      </a:endParaRPr>
                    </a:p>
                  </a:txBody>
                  <a:tcPr marL="6350" marR="6350" marT="6350" marB="0" anchor="b"/>
                </a:tc>
                <a:tc>
                  <a:txBody>
                    <a:bodyPr/>
                    <a:lstStyle/>
                    <a:p>
                      <a:pPr algn="ctr"/>
                      <a:endParaRPr lang="en-US" dirty="0"/>
                    </a:p>
                  </a:txBody>
                  <a:tcPr/>
                </a:tc>
              </a:tr>
              <a:tr h="439293">
                <a:tc>
                  <a:txBody>
                    <a:bodyPr/>
                    <a:lstStyle/>
                    <a:p>
                      <a:pPr algn="ctr" fontAlgn="b"/>
                      <a:r>
                        <a:rPr lang="en-US" sz="1200" u="none" strike="noStrike" dirty="0" smtClean="0">
                          <a:effectLst/>
                        </a:rPr>
                        <a:t>W</a:t>
                      </a:r>
                      <a:r>
                        <a:rPr lang="is-IS" sz="1200" u="none" strike="noStrike" dirty="0" smtClean="0">
                          <a:effectLst/>
                        </a:rPr>
                        <a:t>indow at </a:t>
                      </a:r>
                      <a:r>
                        <a:rPr lang="en-US" sz="1200" u="none" strike="noStrike" dirty="0" smtClean="0">
                          <a:effectLst/>
                        </a:rPr>
                        <a:t>0</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'Adygei_French'</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hr-HR" sz="1200" u="none" strike="noStrike">
                          <a:effectLst/>
                        </a:rPr>
                        <a:t>6.150959195</a:t>
                      </a:r>
                      <a:endParaRPr lang="hr-HR"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'Adygei_Russian'</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nb-NO" sz="1200" u="none" strike="noStrike">
                          <a:effectLst/>
                        </a:rPr>
                        <a:t>5.657595228</a:t>
                      </a:r>
                      <a:endParaRPr lang="nb-NO"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a:effectLst/>
                        </a:rPr>
                        <a:t>  'Adygei_Adygei'</a:t>
                      </a:r>
                      <a:endParaRPr lang="en-US" sz="1200" b="0" i="0" u="none" strike="noStrike">
                        <a:solidFill>
                          <a:srgbClr val="000000"/>
                        </a:solidFill>
                        <a:effectLst/>
                        <a:latin typeface="Calibri" charset="0"/>
                      </a:endParaRPr>
                    </a:p>
                  </a:txBody>
                  <a:tcPr marL="6350" marR="6350" marT="6350" marB="0" anchor="b"/>
                </a:tc>
                <a:tc>
                  <a:txBody>
                    <a:bodyPr/>
                    <a:lstStyle/>
                    <a:p>
                      <a:pPr algn="ctr" fontAlgn="b"/>
                      <a:r>
                        <a:rPr lang="is-IS" sz="1200" u="none" strike="noStrike">
                          <a:effectLst/>
                        </a:rPr>
                        <a:t>5.253244192</a:t>
                      </a:r>
                      <a:endParaRPr lang="is-IS"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  '</a:t>
                      </a:r>
                      <a:r>
                        <a:rPr lang="en-US" sz="1200" u="none" strike="noStrike" dirty="0" err="1">
                          <a:effectLst/>
                        </a:rPr>
                        <a:t>French_Russian</a:t>
                      </a:r>
                      <a:r>
                        <a:rPr lang="en-US" sz="1200" u="none" strike="noStrike" dirty="0">
                          <a:effectLst/>
                        </a:rPr>
                        <a:t>'</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hr-HR" sz="1200" u="none" strike="noStrike" dirty="0">
                          <a:effectLst/>
                        </a:rPr>
                        <a:t>4.631913617</a:t>
                      </a:r>
                      <a:endParaRPr lang="hr-HR" sz="1200" b="0" i="0" u="none" strike="noStrike" dirty="0">
                        <a:solidFill>
                          <a:srgbClr val="000000"/>
                        </a:solidFill>
                        <a:effectLst/>
                        <a:latin typeface="Calibri" charset="0"/>
                      </a:endParaRPr>
                    </a:p>
                  </a:txBody>
                  <a:tcPr marL="6350" marR="6350" marT="6350" marB="0" anchor="b"/>
                </a:tc>
                <a:tc>
                  <a:txBody>
                    <a:bodyPr/>
                    <a:lstStyle/>
                    <a:p>
                      <a:pPr algn="ctr"/>
                      <a:endParaRPr lang="en-US" dirty="0"/>
                    </a:p>
                  </a:txBody>
                  <a:tcPr/>
                </a:tc>
              </a:tr>
            </a:tbl>
          </a:graphicData>
        </a:graphic>
      </p:graphicFrame>
      <p:sp>
        <p:nvSpPr>
          <p:cNvPr id="6" name="TextBox 5"/>
          <p:cNvSpPr txBox="1"/>
          <p:nvPr/>
        </p:nvSpPr>
        <p:spPr>
          <a:xfrm>
            <a:off x="2306068" y="965833"/>
            <a:ext cx="7294113" cy="369332"/>
          </a:xfrm>
          <a:prstGeom prst="rect">
            <a:avLst/>
          </a:prstGeom>
          <a:noFill/>
        </p:spPr>
        <p:txBody>
          <a:bodyPr wrap="none" rtlCol="0">
            <a:spAutoFit/>
          </a:bodyPr>
          <a:lstStyle/>
          <a:p>
            <a:r>
              <a:rPr lang="en-US" smtClean="0"/>
              <a:t>the </a:t>
            </a:r>
            <a:r>
              <a:rPr lang="en-US" dirty="0" smtClean="0"/>
              <a:t>possible combination of population at </a:t>
            </a:r>
            <a:r>
              <a:rPr lang="en-US" smtClean="0"/>
              <a:t>their scores at each window size  </a:t>
            </a:r>
            <a:endParaRPr lang="en-US" dirty="0"/>
          </a:p>
        </p:txBody>
      </p:sp>
      <p:sp>
        <p:nvSpPr>
          <p:cNvPr id="8" name="TextBox 7"/>
          <p:cNvSpPr txBox="1"/>
          <p:nvPr/>
        </p:nvSpPr>
        <p:spPr>
          <a:xfrm>
            <a:off x="1700213" y="5272088"/>
            <a:ext cx="9350637" cy="646331"/>
          </a:xfrm>
          <a:prstGeom prst="rect">
            <a:avLst/>
          </a:prstGeom>
          <a:noFill/>
        </p:spPr>
        <p:txBody>
          <a:bodyPr wrap="none" rtlCol="0">
            <a:spAutoFit/>
          </a:bodyPr>
          <a:lstStyle/>
          <a:p>
            <a:r>
              <a:rPr lang="en-US" dirty="0" smtClean="0"/>
              <a:t>From the results, we can observe that one of the allele at this locus is very likely to be </a:t>
            </a:r>
            <a:r>
              <a:rPr lang="en-US" dirty="0" err="1" smtClean="0"/>
              <a:t>Adygei</a:t>
            </a:r>
            <a:r>
              <a:rPr lang="en-US" dirty="0" smtClean="0"/>
              <a:t>. </a:t>
            </a:r>
          </a:p>
          <a:p>
            <a:r>
              <a:rPr lang="en-US" dirty="0" smtClean="0"/>
              <a:t>The another allele is likely be French or Russian. The results also showed a strong </a:t>
            </a:r>
            <a:r>
              <a:rPr lang="en-US" dirty="0" err="1" smtClean="0"/>
              <a:t>heterozygotic</a:t>
            </a:r>
            <a:r>
              <a:rPr lang="en-US" dirty="0" smtClean="0"/>
              <a:t>.  </a:t>
            </a:r>
            <a:endParaRPr lang="en-US" dirty="0"/>
          </a:p>
        </p:txBody>
      </p:sp>
    </p:spTree>
    <p:extLst>
      <p:ext uri="{BB962C8B-B14F-4D97-AF65-F5344CB8AC3E}">
        <p14:creationId xmlns:p14="http://schemas.microsoft.com/office/powerpoint/2010/main" val="19164058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090" y="1365876"/>
            <a:ext cx="4374667" cy="4374667"/>
          </a:xfrm>
          <a:prstGeom prst="rect">
            <a:avLst/>
          </a:prstGeom>
        </p:spPr>
      </p:pic>
      <p:sp>
        <p:nvSpPr>
          <p:cNvPr id="2" name="Title 1"/>
          <p:cNvSpPr>
            <a:spLocks noGrp="1"/>
          </p:cNvSpPr>
          <p:nvPr>
            <p:ph type="title"/>
          </p:nvPr>
        </p:nvSpPr>
        <p:spPr>
          <a:xfrm>
            <a:off x="838200" y="-80865"/>
            <a:ext cx="10515600" cy="1325563"/>
          </a:xfrm>
        </p:spPr>
        <p:txBody>
          <a:bodyPr/>
          <a:lstStyle/>
          <a:p>
            <a:pPr algn="ctr"/>
            <a:r>
              <a:rPr lang="en-US" dirty="0" smtClean="0"/>
              <a:t>LDLR phased block</a:t>
            </a:r>
            <a:br>
              <a:rPr lang="en-US" dirty="0" smtClean="0"/>
            </a:br>
            <a:r>
              <a:rPr lang="en-US" sz="4000" dirty="0" smtClean="0"/>
              <a:t>PCA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89857"/>
            <a:ext cx="4002813" cy="435456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626" y="1389856"/>
            <a:ext cx="4429837" cy="4429837"/>
          </a:xfrm>
          <a:prstGeom prst="rect">
            <a:avLst/>
          </a:prstGeom>
        </p:spPr>
      </p:pic>
      <p:sp>
        <p:nvSpPr>
          <p:cNvPr id="7" name="TextBox 6"/>
          <p:cNvSpPr txBox="1"/>
          <p:nvPr/>
        </p:nvSpPr>
        <p:spPr>
          <a:xfrm>
            <a:off x="2708030" y="1963615"/>
            <a:ext cx="774571" cy="307777"/>
          </a:xfrm>
          <a:prstGeom prst="rect">
            <a:avLst/>
          </a:prstGeom>
          <a:noFill/>
        </p:spPr>
        <p:txBody>
          <a:bodyPr wrap="none" rtlCol="0">
            <a:spAutoFit/>
          </a:bodyPr>
          <a:lstStyle/>
          <a:p>
            <a:r>
              <a:rPr lang="en-US" sz="1400" dirty="0" smtClean="0"/>
              <a:t>Allele#1</a:t>
            </a:r>
            <a:endParaRPr lang="en-US" sz="1400" dirty="0"/>
          </a:p>
        </p:txBody>
      </p:sp>
      <p:sp>
        <p:nvSpPr>
          <p:cNvPr id="8" name="TextBox 7"/>
          <p:cNvSpPr txBox="1"/>
          <p:nvPr/>
        </p:nvSpPr>
        <p:spPr>
          <a:xfrm>
            <a:off x="2625474" y="5005755"/>
            <a:ext cx="939681" cy="369332"/>
          </a:xfrm>
          <a:prstGeom prst="rect">
            <a:avLst/>
          </a:prstGeom>
          <a:noFill/>
        </p:spPr>
        <p:txBody>
          <a:bodyPr wrap="none" rtlCol="0">
            <a:spAutoFit/>
          </a:bodyPr>
          <a:lstStyle/>
          <a:p>
            <a:r>
              <a:rPr lang="en-US" dirty="0" smtClean="0"/>
              <a:t>Allele#0</a:t>
            </a:r>
            <a:endParaRPr lang="en-US" dirty="0"/>
          </a:p>
        </p:txBody>
      </p:sp>
      <p:cxnSp>
        <p:nvCxnSpPr>
          <p:cNvPr id="10" name="Straight Arrow Connector 9"/>
          <p:cNvCxnSpPr/>
          <p:nvPr/>
        </p:nvCxnSpPr>
        <p:spPr>
          <a:xfrm flipH="1" flipV="1">
            <a:off x="1371600" y="4489938"/>
            <a:ext cx="1189892" cy="697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940169" y="2271392"/>
            <a:ext cx="955431" cy="448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59564" y="4553082"/>
            <a:ext cx="774571" cy="307777"/>
          </a:xfrm>
          <a:prstGeom prst="rect">
            <a:avLst/>
          </a:prstGeom>
          <a:noFill/>
        </p:spPr>
        <p:txBody>
          <a:bodyPr wrap="none" rtlCol="0">
            <a:spAutoFit/>
          </a:bodyPr>
          <a:lstStyle/>
          <a:p>
            <a:r>
              <a:rPr lang="en-US" sz="1400" dirty="0" smtClean="0"/>
              <a:t>Allele#1</a:t>
            </a:r>
            <a:endParaRPr lang="en-US" sz="1400" dirty="0"/>
          </a:p>
        </p:txBody>
      </p:sp>
      <p:sp>
        <p:nvSpPr>
          <p:cNvPr id="14" name="TextBox 13"/>
          <p:cNvSpPr txBox="1"/>
          <p:nvPr/>
        </p:nvSpPr>
        <p:spPr>
          <a:xfrm>
            <a:off x="8555129" y="1498990"/>
            <a:ext cx="774571" cy="307777"/>
          </a:xfrm>
          <a:prstGeom prst="rect">
            <a:avLst/>
          </a:prstGeom>
          <a:noFill/>
        </p:spPr>
        <p:txBody>
          <a:bodyPr wrap="none" rtlCol="0">
            <a:spAutoFit/>
          </a:bodyPr>
          <a:lstStyle/>
          <a:p>
            <a:r>
              <a:rPr lang="en-US" sz="1400" dirty="0" smtClean="0"/>
              <a:t>Allele#1</a:t>
            </a:r>
            <a:endParaRPr lang="en-US" sz="1400" dirty="0"/>
          </a:p>
        </p:txBody>
      </p:sp>
      <p:sp>
        <p:nvSpPr>
          <p:cNvPr id="15" name="TextBox 14"/>
          <p:cNvSpPr txBox="1"/>
          <p:nvPr/>
        </p:nvSpPr>
        <p:spPr>
          <a:xfrm>
            <a:off x="3986092" y="1591323"/>
            <a:ext cx="939681" cy="369332"/>
          </a:xfrm>
          <a:prstGeom prst="rect">
            <a:avLst/>
          </a:prstGeom>
          <a:noFill/>
        </p:spPr>
        <p:txBody>
          <a:bodyPr wrap="none" rtlCol="0">
            <a:spAutoFit/>
          </a:bodyPr>
          <a:lstStyle/>
          <a:p>
            <a:r>
              <a:rPr lang="en-US" dirty="0" smtClean="0"/>
              <a:t>Allele#0</a:t>
            </a:r>
            <a:endParaRPr lang="en-US" dirty="0"/>
          </a:p>
        </p:txBody>
      </p:sp>
      <p:sp>
        <p:nvSpPr>
          <p:cNvPr id="16" name="TextBox 15"/>
          <p:cNvSpPr txBox="1"/>
          <p:nvPr/>
        </p:nvSpPr>
        <p:spPr>
          <a:xfrm>
            <a:off x="8085288" y="5187462"/>
            <a:ext cx="939681" cy="369332"/>
          </a:xfrm>
          <a:prstGeom prst="rect">
            <a:avLst/>
          </a:prstGeom>
          <a:noFill/>
        </p:spPr>
        <p:txBody>
          <a:bodyPr wrap="none" rtlCol="0">
            <a:spAutoFit/>
          </a:bodyPr>
          <a:lstStyle/>
          <a:p>
            <a:r>
              <a:rPr lang="en-US" dirty="0" smtClean="0"/>
              <a:t>Allele#0</a:t>
            </a:r>
            <a:endParaRPr lang="en-US" dirty="0"/>
          </a:p>
        </p:txBody>
      </p:sp>
      <p:cxnSp>
        <p:nvCxnSpPr>
          <p:cNvPr id="18" name="Straight Arrow Connector 17"/>
          <p:cNvCxnSpPr>
            <a:stCxn id="15" idx="2"/>
          </p:cNvCxnSpPr>
          <p:nvPr/>
        </p:nvCxnSpPr>
        <p:spPr>
          <a:xfrm>
            <a:off x="4455933" y="1960655"/>
            <a:ext cx="574586" cy="82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1"/>
          </p:cNvCxnSpPr>
          <p:nvPr/>
        </p:nvCxnSpPr>
        <p:spPr>
          <a:xfrm flipH="1" flipV="1">
            <a:off x="5536599" y="3415324"/>
            <a:ext cx="1022965" cy="129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9158288" y="4371975"/>
            <a:ext cx="768889" cy="933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104631" y="1915901"/>
            <a:ext cx="574744" cy="1688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82461" y="1029828"/>
            <a:ext cx="630301" cy="369332"/>
          </a:xfrm>
          <a:prstGeom prst="rect">
            <a:avLst/>
          </a:prstGeom>
          <a:noFill/>
        </p:spPr>
        <p:txBody>
          <a:bodyPr wrap="none" rtlCol="0">
            <a:spAutoFit/>
          </a:bodyPr>
          <a:lstStyle/>
          <a:p>
            <a:r>
              <a:rPr lang="en-US" smtClean="0"/>
              <a:t>Both</a:t>
            </a:r>
            <a:endParaRPr lang="en-US"/>
          </a:p>
        </p:txBody>
      </p:sp>
      <p:sp>
        <p:nvSpPr>
          <p:cNvPr id="26" name="TextBox 25"/>
          <p:cNvSpPr txBox="1"/>
          <p:nvPr/>
        </p:nvSpPr>
        <p:spPr>
          <a:xfrm>
            <a:off x="9104631" y="1068454"/>
            <a:ext cx="970137" cy="369332"/>
          </a:xfrm>
          <a:prstGeom prst="rect">
            <a:avLst/>
          </a:prstGeom>
          <a:noFill/>
        </p:spPr>
        <p:txBody>
          <a:bodyPr wrap="none" rtlCol="0">
            <a:spAutoFit/>
          </a:bodyPr>
          <a:lstStyle/>
          <a:p>
            <a:r>
              <a:rPr lang="en-US" smtClean="0"/>
              <a:t>1000 GP</a:t>
            </a:r>
            <a:endParaRPr lang="en-US"/>
          </a:p>
        </p:txBody>
      </p:sp>
      <p:sp>
        <p:nvSpPr>
          <p:cNvPr id="27" name="TextBox 26"/>
          <p:cNvSpPr txBox="1"/>
          <p:nvPr/>
        </p:nvSpPr>
        <p:spPr>
          <a:xfrm>
            <a:off x="5385274" y="1069210"/>
            <a:ext cx="736099" cy="369332"/>
          </a:xfrm>
          <a:prstGeom prst="rect">
            <a:avLst/>
          </a:prstGeom>
          <a:noFill/>
        </p:spPr>
        <p:txBody>
          <a:bodyPr wrap="none" rtlCol="0">
            <a:spAutoFit/>
          </a:bodyPr>
          <a:lstStyle/>
          <a:p>
            <a:r>
              <a:rPr lang="en-US" smtClean="0"/>
              <a:t>HGDP</a:t>
            </a:r>
            <a:endParaRPr lang="en-US"/>
          </a:p>
        </p:txBody>
      </p:sp>
      <p:sp>
        <p:nvSpPr>
          <p:cNvPr id="29" name="TextBox 28"/>
          <p:cNvSpPr txBox="1"/>
          <p:nvPr/>
        </p:nvSpPr>
        <p:spPr>
          <a:xfrm>
            <a:off x="935506" y="5865480"/>
            <a:ext cx="10647614" cy="646331"/>
          </a:xfrm>
          <a:prstGeom prst="rect">
            <a:avLst/>
          </a:prstGeom>
          <a:noFill/>
        </p:spPr>
        <p:txBody>
          <a:bodyPr wrap="square" rtlCol="0">
            <a:spAutoFit/>
          </a:bodyPr>
          <a:lstStyle/>
          <a:p>
            <a:r>
              <a:rPr lang="en-US" dirty="0" smtClean="0"/>
              <a:t>Those graphs are PCA plots for the LDLR region, although the resolution is bad, we can still conclude </a:t>
            </a:r>
            <a:r>
              <a:rPr lang="en-US" smtClean="0"/>
              <a:t>that the </a:t>
            </a:r>
            <a:r>
              <a:rPr lang="en-US" dirty="0" smtClean="0"/>
              <a:t>two alleles are very for from each other and very likely from two </a:t>
            </a:r>
            <a:r>
              <a:rPr lang="en-US" smtClean="0"/>
              <a:t>different origins</a:t>
            </a:r>
            <a:endParaRPr lang="en-US" dirty="0" smtClean="0"/>
          </a:p>
        </p:txBody>
      </p:sp>
    </p:spTree>
    <p:extLst>
      <p:ext uri="{BB962C8B-B14F-4D97-AF65-F5344CB8AC3E}">
        <p14:creationId xmlns:p14="http://schemas.microsoft.com/office/powerpoint/2010/main" val="17182726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a:t>
            </a:r>
          </a:p>
        </p:txBody>
      </p:sp>
      <p:sp>
        <p:nvSpPr>
          <p:cNvPr id="4" name="Title 1"/>
          <p:cNvSpPr>
            <a:spLocks noGrp="1"/>
          </p:cNvSpPr>
          <p:nvPr>
            <p:ph type="title"/>
          </p:nvPr>
        </p:nvSpPr>
        <p:spPr>
          <a:xfrm>
            <a:off x="838200" y="0"/>
            <a:ext cx="10515600" cy="1325563"/>
          </a:xfrm>
        </p:spPr>
        <p:txBody>
          <a:bodyPr/>
          <a:lstStyle/>
          <a:p>
            <a:pPr algn="ctr"/>
            <a:r>
              <a:rPr lang="en-US" dirty="0" smtClean="0"/>
              <a:t>LDLR phased block</a:t>
            </a:r>
            <a:br>
              <a:rPr lang="en-US" dirty="0" smtClean="0"/>
            </a:br>
            <a:r>
              <a:rPr lang="en-US" sz="4000" dirty="0" smtClean="0"/>
              <a:t>CBP</a:t>
            </a:r>
            <a:endParaRPr lang="en-US" dirty="0"/>
          </a:p>
        </p:txBody>
      </p:sp>
      <p:graphicFrame>
        <p:nvGraphicFramePr>
          <p:cNvPr id="5" name="Chart 4"/>
          <p:cNvGraphicFramePr/>
          <p:nvPr>
            <p:extLst>
              <p:ext uri="{D42A27DB-BD31-4B8C-83A1-F6EECF244321}">
                <p14:modId xmlns:p14="http://schemas.microsoft.com/office/powerpoint/2010/main" val="1337222557"/>
              </p:ext>
            </p:extLst>
          </p:nvPr>
        </p:nvGraphicFramePr>
        <p:xfrm>
          <a:off x="1883391" y="1187356"/>
          <a:ext cx="7887932" cy="468935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177619" y="5453445"/>
            <a:ext cx="7836761" cy="923330"/>
          </a:xfrm>
          <a:prstGeom prst="rect">
            <a:avLst/>
          </a:prstGeom>
          <a:noFill/>
        </p:spPr>
        <p:txBody>
          <a:bodyPr wrap="none" rtlCol="0">
            <a:spAutoFit/>
          </a:bodyPr>
          <a:lstStyle/>
          <a:p>
            <a:r>
              <a:rPr lang="en-US" dirty="0" smtClean="0"/>
              <a:t>This is results of the phased block which contains LDLR in chr19.</a:t>
            </a:r>
          </a:p>
          <a:p>
            <a:r>
              <a:rPr lang="en-US" dirty="0" smtClean="0"/>
              <a:t>The first allele is determined as Russian, the second allele is determined as </a:t>
            </a:r>
            <a:r>
              <a:rPr lang="en-US" dirty="0" err="1" smtClean="0"/>
              <a:t>adygei</a:t>
            </a:r>
            <a:endParaRPr lang="en-US" dirty="0" smtClean="0"/>
          </a:p>
          <a:p>
            <a:r>
              <a:rPr lang="en-US" dirty="0" smtClean="0"/>
              <a:t>This matches with the un-phased result.</a:t>
            </a:r>
            <a:endParaRPr lang="en-US" dirty="0"/>
          </a:p>
        </p:txBody>
      </p:sp>
    </p:spTree>
    <p:extLst>
      <p:ext uri="{BB962C8B-B14F-4D97-AF65-F5344CB8AC3E}">
        <p14:creationId xmlns:p14="http://schemas.microsoft.com/office/powerpoint/2010/main" val="1754098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a:t>
            </a:r>
            <a:r>
              <a:rPr lang="en-US" dirty="0" smtClean="0"/>
              <a:t>uild Proper model for study</a:t>
            </a:r>
            <a:endParaRPr lang="en-US" dirty="0"/>
          </a:p>
        </p:txBody>
      </p:sp>
      <p:sp>
        <p:nvSpPr>
          <p:cNvPr id="3" name="Content Placeholder 2"/>
          <p:cNvSpPr>
            <a:spLocks noGrp="1"/>
          </p:cNvSpPr>
          <p:nvPr>
            <p:ph idx="1"/>
          </p:nvPr>
        </p:nvSpPr>
        <p:spPr>
          <a:xfrm>
            <a:off x="838200" y="1361799"/>
            <a:ext cx="10515600" cy="4351338"/>
          </a:xfrm>
        </p:spPr>
        <p:txBody>
          <a:bodyPr/>
          <a:lstStyle/>
          <a:p>
            <a:r>
              <a:rPr lang="en-US" dirty="0" smtClean="0"/>
              <a:t>To locate the patient on references, building a model to map our data is necessary, which requires the understanding of structure and relationships between the populations.</a:t>
            </a:r>
          </a:p>
          <a:p>
            <a:endParaRPr lang="en-US" dirty="0" smtClean="0"/>
          </a:p>
          <a:p>
            <a:r>
              <a:rPr lang="en-US" dirty="0" smtClean="0"/>
              <a:t>There are three candidates of the model: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413" y="4551092"/>
            <a:ext cx="2117035" cy="1983679"/>
          </a:xfrm>
          <a:prstGeom prst="rect">
            <a:avLst/>
          </a:prstGeom>
        </p:spPr>
      </p:pic>
      <p:sp>
        <p:nvSpPr>
          <p:cNvPr id="6" name="TextBox 5"/>
          <p:cNvSpPr txBox="1"/>
          <p:nvPr/>
        </p:nvSpPr>
        <p:spPr>
          <a:xfrm>
            <a:off x="1646384" y="3868089"/>
            <a:ext cx="1560643" cy="369332"/>
          </a:xfrm>
          <a:prstGeom prst="rect">
            <a:avLst/>
          </a:prstGeom>
          <a:noFill/>
        </p:spPr>
        <p:txBody>
          <a:bodyPr wrap="square" rtlCol="0">
            <a:spAutoFit/>
          </a:bodyPr>
          <a:lstStyle/>
          <a:p>
            <a:r>
              <a:rPr lang="en-US" dirty="0" smtClean="0">
                <a:solidFill>
                  <a:srgbClr val="FF0000"/>
                </a:solidFill>
              </a:rPr>
              <a:t>phylogenetic</a:t>
            </a:r>
            <a:endParaRPr lang="en-US" dirty="0">
              <a:solidFill>
                <a:srgbClr val="FF0000"/>
              </a:solidFill>
            </a:endParaRPr>
          </a:p>
        </p:txBody>
      </p:sp>
      <p:sp>
        <p:nvSpPr>
          <p:cNvPr id="7" name="TextBox 6"/>
          <p:cNvSpPr txBox="1"/>
          <p:nvPr/>
        </p:nvSpPr>
        <p:spPr>
          <a:xfrm>
            <a:off x="318052" y="5605670"/>
            <a:ext cx="526811" cy="369332"/>
          </a:xfrm>
          <a:prstGeom prst="rect">
            <a:avLst/>
          </a:prstGeom>
          <a:noFill/>
        </p:spPr>
        <p:txBody>
          <a:bodyPr wrap="none" rtlCol="0">
            <a:spAutoFit/>
          </a:bodyPr>
          <a:lstStyle/>
          <a:p>
            <a:r>
              <a:rPr lang="en-US" dirty="0" smtClean="0"/>
              <a:t>e.g.</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241" y="4410711"/>
            <a:ext cx="2055185" cy="2264440"/>
          </a:xfrm>
          <a:prstGeom prst="rect">
            <a:avLst/>
          </a:prstGeom>
        </p:spPr>
      </p:pic>
      <p:sp>
        <p:nvSpPr>
          <p:cNvPr id="11" name="TextBox 10"/>
          <p:cNvSpPr txBox="1"/>
          <p:nvPr/>
        </p:nvSpPr>
        <p:spPr>
          <a:xfrm>
            <a:off x="4664765" y="3869635"/>
            <a:ext cx="1210139" cy="369332"/>
          </a:xfrm>
          <a:prstGeom prst="rect">
            <a:avLst/>
          </a:prstGeom>
          <a:noFill/>
        </p:spPr>
        <p:txBody>
          <a:bodyPr wrap="none" rtlCol="0">
            <a:spAutoFit/>
          </a:bodyPr>
          <a:lstStyle/>
          <a:p>
            <a:r>
              <a:rPr lang="en-US" dirty="0" smtClean="0">
                <a:solidFill>
                  <a:srgbClr val="FF0000"/>
                </a:solidFill>
              </a:rPr>
              <a:t>Continuity </a:t>
            </a:r>
            <a:endParaRPr lang="en-US" dirty="0">
              <a:solidFill>
                <a:srgbClr val="FF0000"/>
              </a:solidFill>
            </a:endParaRPr>
          </a:p>
        </p:txBody>
      </p:sp>
      <p:sp>
        <p:nvSpPr>
          <p:cNvPr id="12" name="TextBox 11"/>
          <p:cNvSpPr txBox="1"/>
          <p:nvPr/>
        </p:nvSpPr>
        <p:spPr>
          <a:xfrm>
            <a:off x="7773204" y="3876452"/>
            <a:ext cx="2656881" cy="369332"/>
          </a:xfrm>
          <a:prstGeom prst="rect">
            <a:avLst/>
          </a:prstGeom>
          <a:noFill/>
        </p:spPr>
        <p:txBody>
          <a:bodyPr wrap="none" rtlCol="0">
            <a:spAutoFit/>
          </a:bodyPr>
          <a:lstStyle/>
          <a:p>
            <a:r>
              <a:rPr lang="en-US" dirty="0" smtClean="0">
                <a:solidFill>
                  <a:srgbClr val="FF0000"/>
                </a:solidFill>
              </a:rPr>
              <a:t>Categorical (multivariable)</a:t>
            </a:r>
            <a:endParaRPr lang="en-US" dirty="0">
              <a:solidFill>
                <a:srgbClr val="FF0000"/>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2237" y="4744121"/>
            <a:ext cx="4298817" cy="1572862"/>
          </a:xfrm>
          <a:prstGeom prst="rect">
            <a:avLst/>
          </a:prstGeom>
        </p:spPr>
      </p:pic>
    </p:spTree>
    <p:extLst>
      <p:ext uri="{BB962C8B-B14F-4D97-AF65-F5344CB8AC3E}">
        <p14:creationId xmlns:p14="http://schemas.microsoft.com/office/powerpoint/2010/main" val="3179418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2126"/>
            <a:ext cx="10515600" cy="1325563"/>
          </a:xfrm>
        </p:spPr>
        <p:txBody>
          <a:bodyPr>
            <a:normAutofit/>
          </a:bodyPr>
          <a:lstStyle/>
          <a:p>
            <a:pPr algn="ctr"/>
            <a:r>
              <a:rPr lang="en-US" sz="3200" dirty="0"/>
              <a:t>LDLR phased </a:t>
            </a:r>
            <a:r>
              <a:rPr lang="en-US" sz="3200" dirty="0" smtClean="0"/>
              <a:t>block</a:t>
            </a:r>
            <a:r>
              <a:rPr lang="en-US" sz="3200" dirty="0"/>
              <a:t/>
            </a:r>
            <a:br>
              <a:rPr lang="en-US" sz="3200" dirty="0"/>
            </a:br>
            <a:r>
              <a:rPr lang="en-US" sz="3200" dirty="0" smtClean="0"/>
              <a:t>CBP on all control samples</a:t>
            </a:r>
            <a:endParaRPr lang="en-US" sz="3200"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graphicFrame>
        <p:nvGraphicFramePr>
          <p:cNvPr id="4" name="Chart 3"/>
          <p:cNvGraphicFramePr/>
          <p:nvPr>
            <p:extLst>
              <p:ext uri="{D42A27DB-BD31-4B8C-83A1-F6EECF244321}">
                <p14:modId xmlns:p14="http://schemas.microsoft.com/office/powerpoint/2010/main" val="348326834"/>
              </p:ext>
            </p:extLst>
          </p:nvPr>
        </p:nvGraphicFramePr>
        <p:xfrm>
          <a:off x="2006219" y="713108"/>
          <a:ext cx="7997587" cy="474599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7292" y="4867619"/>
            <a:ext cx="11955439" cy="2585323"/>
          </a:xfrm>
          <a:prstGeom prst="rect">
            <a:avLst/>
          </a:prstGeom>
          <a:noFill/>
        </p:spPr>
        <p:txBody>
          <a:bodyPr wrap="square" rtlCol="0">
            <a:spAutoFit/>
          </a:bodyPr>
          <a:lstStyle/>
          <a:p>
            <a:r>
              <a:rPr lang="en-US" dirty="0" smtClean="0"/>
              <a:t>This is the results of global control test of CBP method at LDLR phased block, which shows the percentages of our results match with the reported populations at the score difference using control samples from 1000 GP and HGDP.</a:t>
            </a:r>
          </a:p>
          <a:p>
            <a:endParaRPr lang="en-US" dirty="0"/>
          </a:p>
          <a:p>
            <a:pPr marL="342900" indent="-342900">
              <a:buAutoNum type="arabicPeriod"/>
            </a:pPr>
            <a:r>
              <a:rPr lang="en-US" dirty="0" smtClean="0"/>
              <a:t>According to </a:t>
            </a:r>
            <a:r>
              <a:rPr lang="en-US" dirty="0"/>
              <a:t>t</a:t>
            </a:r>
            <a:r>
              <a:rPr lang="en-US" dirty="0" smtClean="0"/>
              <a:t>his, in LDLR region we are about 85% confidence that allele#0 is in Russian, Orcadian, </a:t>
            </a:r>
            <a:r>
              <a:rPr lang="en-US" dirty="0" err="1" smtClean="0"/>
              <a:t>Adygei</a:t>
            </a:r>
            <a:r>
              <a:rPr lang="en-US" dirty="0" smtClean="0"/>
              <a:t> and French. (our high score is 1.95 and 4</a:t>
            </a:r>
            <a:r>
              <a:rPr lang="en-US" baseline="30000" dirty="0" smtClean="0"/>
              <a:t>th</a:t>
            </a:r>
            <a:r>
              <a:rPr lang="en-US" dirty="0" smtClean="0"/>
              <a:t> high score (highest </a:t>
            </a:r>
            <a:r>
              <a:rPr lang="mr-IN" dirty="0" smtClean="0"/>
              <a:t>–</a:t>
            </a:r>
            <a:r>
              <a:rPr lang="en-US" dirty="0" smtClean="0"/>
              <a:t> 5</a:t>
            </a:r>
            <a:r>
              <a:rPr lang="en-US" baseline="30000" dirty="0" smtClean="0"/>
              <a:t>th</a:t>
            </a:r>
            <a:r>
              <a:rPr lang="en-US" dirty="0" smtClean="0"/>
              <a:t> highest) is 3.6.</a:t>
            </a:r>
          </a:p>
          <a:p>
            <a:r>
              <a:rPr lang="en-US" dirty="0" smtClean="0"/>
              <a:t>2.the </a:t>
            </a:r>
            <a:r>
              <a:rPr lang="en-US" dirty="0"/>
              <a:t>reported population is not the true ethnicity, it is totally possible that ethnicity at this region conflicts with general result.</a:t>
            </a:r>
          </a:p>
          <a:p>
            <a:r>
              <a:rPr lang="en-US" dirty="0" smtClean="0"/>
              <a:t>3. </a:t>
            </a:r>
            <a:r>
              <a:rPr lang="en-US" dirty="0"/>
              <a:t>All control is un-phased data and we have the phased data, which should be more reliable.</a:t>
            </a:r>
          </a:p>
          <a:p>
            <a:pPr marL="342900" indent="-342900">
              <a:buAutoNum type="arabicPeriod"/>
            </a:pPr>
            <a:endParaRPr lang="en-US" dirty="0" smtClean="0"/>
          </a:p>
          <a:p>
            <a:endParaRPr lang="en-US" dirty="0" smtClean="0"/>
          </a:p>
        </p:txBody>
      </p:sp>
    </p:spTree>
    <p:extLst>
      <p:ext uri="{BB962C8B-B14F-4D97-AF65-F5344CB8AC3E}">
        <p14:creationId xmlns:p14="http://schemas.microsoft.com/office/powerpoint/2010/main" val="6604381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Summary</a:t>
            </a:r>
            <a:endParaRPr lang="en-US" dirty="0"/>
          </a:p>
        </p:txBody>
      </p:sp>
      <p:sp>
        <p:nvSpPr>
          <p:cNvPr id="3" name="Content Placeholder 2"/>
          <p:cNvSpPr>
            <a:spLocks noGrp="1"/>
          </p:cNvSpPr>
          <p:nvPr>
            <p:ph idx="1"/>
          </p:nvPr>
        </p:nvSpPr>
        <p:spPr/>
        <p:txBody>
          <a:bodyPr>
            <a:normAutofit fontScale="85000" lnSpcReduction="10000"/>
          </a:bodyPr>
          <a:lstStyle/>
          <a:p>
            <a:pPr lvl="1"/>
            <a:r>
              <a:rPr lang="en-US" dirty="0" smtClean="0"/>
              <a:t>The result of LDLR phased region showed that locus with deletion is likely closest to Russian group at 60% confidence level and 85% in one of (Russian, Orcadian, </a:t>
            </a:r>
            <a:r>
              <a:rPr lang="en-US" dirty="0" err="1" smtClean="0"/>
              <a:t>Adygei</a:t>
            </a:r>
            <a:r>
              <a:rPr lang="en-US" dirty="0" smtClean="0"/>
              <a:t> and French).</a:t>
            </a:r>
          </a:p>
          <a:p>
            <a:pPr lvl="1"/>
            <a:r>
              <a:rPr lang="en-US" dirty="0" smtClean="0"/>
              <a:t>Considering about the results of another allele (another allele is likely closest to </a:t>
            </a:r>
            <a:r>
              <a:rPr lang="en-US" dirty="0" err="1" smtClean="0"/>
              <a:t>Adygei</a:t>
            </a:r>
            <a:r>
              <a:rPr lang="en-US" dirty="0" smtClean="0"/>
              <a:t> and </a:t>
            </a:r>
            <a:r>
              <a:rPr lang="en-US" dirty="0"/>
              <a:t>F</a:t>
            </a:r>
            <a:r>
              <a:rPr lang="en-US" dirty="0" smtClean="0"/>
              <a:t>rench) and the confirmed heterozygosity, </a:t>
            </a:r>
            <a:r>
              <a:rPr lang="en-US" dirty="0" err="1" smtClean="0"/>
              <a:t>adygei</a:t>
            </a:r>
            <a:r>
              <a:rPr lang="en-US" dirty="0"/>
              <a:t> </a:t>
            </a:r>
            <a:r>
              <a:rPr lang="en-US" dirty="0" smtClean="0"/>
              <a:t>and French  is less likely to be true. </a:t>
            </a:r>
          </a:p>
          <a:p>
            <a:pPr lvl="1"/>
            <a:r>
              <a:rPr lang="en-US" dirty="0" smtClean="0"/>
              <a:t>Considering about the results at bigger magnitudes, Orcadian is almost never found while Russian and French composition is widely distributed in patient’s genome and thus is much more likely to be true. In addition, Russian’s score is much higher than French, thus it is more likely to be true.</a:t>
            </a:r>
          </a:p>
          <a:p>
            <a:pPr lvl="1"/>
            <a:r>
              <a:rPr lang="en-US" dirty="0" smtClean="0"/>
              <a:t>As a result, I highly believe the locus with deletion is closest to Russian, which also </a:t>
            </a:r>
            <a:r>
              <a:rPr lang="en-US" dirty="0" err="1" smtClean="0"/>
              <a:t>matchs</a:t>
            </a:r>
            <a:r>
              <a:rPr lang="en-US" dirty="0" smtClean="0"/>
              <a:t> with his families’ Russia background.</a:t>
            </a:r>
          </a:p>
          <a:p>
            <a:pPr lvl="1"/>
            <a:r>
              <a:rPr lang="en-US" dirty="0" smtClean="0"/>
              <a:t>However, all of the data is based statistic with limited resource and pool reference. So, it is </a:t>
            </a:r>
            <a:r>
              <a:rPr lang="en-US" altLang="zh-CN" dirty="0"/>
              <a:t>hard to rule out the </a:t>
            </a:r>
            <a:r>
              <a:rPr lang="en-US" altLang="zh-CN" dirty="0" smtClean="0"/>
              <a:t>possibility of being other populations. </a:t>
            </a:r>
          </a:p>
          <a:p>
            <a:pPr lvl="1"/>
            <a:r>
              <a:rPr lang="en-US" dirty="0" smtClean="0"/>
              <a:t>As I mentioned at the beginning, closest to Russian population is not means it was directly derived from Russian. It is also possible original from other population which is not included in reference but relatively close to Russian (such as Ukraine). </a:t>
            </a:r>
          </a:p>
          <a:p>
            <a:pPr lvl="1"/>
            <a:endParaRPr lang="en-US" dirty="0" smtClean="0"/>
          </a:p>
          <a:p>
            <a:endParaRPr lang="en-US" dirty="0"/>
          </a:p>
        </p:txBody>
      </p:sp>
    </p:spTree>
    <p:extLst>
      <p:ext uri="{BB962C8B-B14F-4D97-AF65-F5344CB8AC3E}">
        <p14:creationId xmlns:p14="http://schemas.microsoft.com/office/powerpoint/2010/main" val="1092387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948" y="-127794"/>
            <a:ext cx="10515600" cy="1325563"/>
          </a:xfrm>
        </p:spPr>
        <p:txBody>
          <a:bodyPr/>
          <a:lstStyle/>
          <a:p>
            <a:pPr algn="ctr"/>
            <a:r>
              <a:rPr lang="en-US" dirty="0" smtClean="0"/>
              <a:t>Phylogenetic model and why it is not fit</a:t>
            </a:r>
            <a:endParaRPr lang="en-US" dirty="0"/>
          </a:p>
        </p:txBody>
      </p:sp>
      <p:sp>
        <p:nvSpPr>
          <p:cNvPr id="3" name="Content Placeholder 2"/>
          <p:cNvSpPr>
            <a:spLocks noGrp="1"/>
          </p:cNvSpPr>
          <p:nvPr>
            <p:ph idx="1"/>
          </p:nvPr>
        </p:nvSpPr>
        <p:spPr>
          <a:xfrm>
            <a:off x="639419" y="1070252"/>
            <a:ext cx="10515600" cy="4351338"/>
          </a:xfrm>
        </p:spPr>
        <p:txBody>
          <a:bodyPr/>
          <a:lstStyle/>
          <a:p>
            <a:r>
              <a:rPr lang="en-US" dirty="0"/>
              <a:t>Phylogenetic </a:t>
            </a:r>
            <a:r>
              <a:rPr lang="en-US" dirty="0" smtClean="0"/>
              <a:t>model builds </a:t>
            </a:r>
            <a:r>
              <a:rPr lang="en-US" dirty="0"/>
              <a:t>all groups on a phylogenetic </a:t>
            </a:r>
            <a:r>
              <a:rPr lang="en-US" dirty="0" smtClean="0"/>
              <a:t>tree, thus we can locating the patient step by step by finding his neighbors and enclosed </a:t>
            </a:r>
            <a:r>
              <a:rPr lang="en-US" altLang="zh-CN" dirty="0" smtClean="0"/>
              <a:t>clade. It can provides more information and more reliable. It is actual the most ideal model.</a:t>
            </a:r>
            <a:endParaRPr lang="en-US" altLang="zh-CN" dirty="0"/>
          </a:p>
          <a:p>
            <a:r>
              <a:rPr lang="en-US" altLang="zh-CN" dirty="0" smtClean="0"/>
              <a:t>However, </a:t>
            </a:r>
            <a:r>
              <a:rPr lang="en-US" dirty="0" smtClean="0"/>
              <a:t>Phylogenetic </a:t>
            </a:r>
            <a:r>
              <a:rPr lang="en-US" dirty="0"/>
              <a:t>model </a:t>
            </a:r>
            <a:r>
              <a:rPr lang="en-US" dirty="0" smtClean="0"/>
              <a:t>requires all groups to </a:t>
            </a:r>
            <a:r>
              <a:rPr lang="en-US" dirty="0"/>
              <a:t>be mono-phyletic </a:t>
            </a:r>
            <a:r>
              <a:rPr lang="en-US" altLang="zh-CN" dirty="0" smtClean="0"/>
              <a:t>(</a:t>
            </a:r>
            <a:r>
              <a:rPr lang="en-US" altLang="zh-CN" dirty="0"/>
              <a:t>or most mono-phyletic). </a:t>
            </a:r>
            <a:r>
              <a:rPr lang="en-US" altLang="zh-CN" dirty="0" smtClean="0"/>
              <a:t>However, it is not true, especially for </a:t>
            </a:r>
            <a:r>
              <a:rPr lang="en-US" altLang="zh-CN" dirty="0"/>
              <a:t>E</a:t>
            </a:r>
            <a:r>
              <a:rPr lang="en-US" altLang="zh-CN" dirty="0" smtClean="0"/>
              <a:t>uropean groups.</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530" y="4187687"/>
            <a:ext cx="3934059" cy="2670313"/>
          </a:xfrm>
          <a:prstGeom prst="rect">
            <a:avLst/>
          </a:prstGeom>
        </p:spPr>
      </p:pic>
      <p:sp>
        <p:nvSpPr>
          <p:cNvPr id="6" name="TextBox 5"/>
          <p:cNvSpPr txBox="1"/>
          <p:nvPr/>
        </p:nvSpPr>
        <p:spPr>
          <a:xfrm flipH="1">
            <a:off x="6240974" y="4695900"/>
            <a:ext cx="2717496" cy="1200329"/>
          </a:xfrm>
          <a:prstGeom prst="rect">
            <a:avLst/>
          </a:prstGeom>
          <a:noFill/>
        </p:spPr>
        <p:txBody>
          <a:bodyPr wrap="square" rtlCol="0">
            <a:spAutoFit/>
          </a:bodyPr>
          <a:lstStyle/>
          <a:p>
            <a:r>
              <a:rPr lang="en-US" dirty="0" smtClean="0"/>
              <a:t>The left graph shows that all </a:t>
            </a:r>
            <a:r>
              <a:rPr lang="en-US" dirty="0"/>
              <a:t>E</a:t>
            </a:r>
            <a:r>
              <a:rPr lang="en-US" dirty="0" smtClean="0"/>
              <a:t>uropean countries are mixture of some true </a:t>
            </a:r>
            <a:r>
              <a:rPr lang="en-US" dirty="0"/>
              <a:t>mono-phyletic</a:t>
            </a:r>
            <a:r>
              <a:rPr lang="en-US" altLang="zh-CN" dirty="0" smtClean="0"/>
              <a:t> groups </a:t>
            </a:r>
            <a:endParaRPr lang="en-US" dirty="0"/>
          </a:p>
        </p:txBody>
      </p:sp>
    </p:spTree>
    <p:extLst>
      <p:ext uri="{BB962C8B-B14F-4D97-AF65-F5344CB8AC3E}">
        <p14:creationId xmlns:p14="http://schemas.microsoft.com/office/powerpoint/2010/main" val="11006566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8"/>
            <a:ext cx="10515600" cy="1325563"/>
          </a:xfrm>
        </p:spPr>
        <p:txBody>
          <a:bodyPr/>
          <a:lstStyle/>
          <a:p>
            <a:pPr algn="ctr"/>
            <a:r>
              <a:rPr lang="en-US" dirty="0" smtClean="0"/>
              <a:t>Phylogenetic </a:t>
            </a:r>
            <a:r>
              <a:rPr lang="en-US" dirty="0"/>
              <a:t>model and why it is not </a:t>
            </a:r>
            <a:r>
              <a:rPr lang="en-US" dirty="0" smtClean="0"/>
              <a:t>fit</a:t>
            </a:r>
            <a:endParaRPr lang="en-US" dirty="0"/>
          </a:p>
        </p:txBody>
      </p:sp>
      <p:sp>
        <p:nvSpPr>
          <p:cNvPr id="3" name="Content Placeholder 2"/>
          <p:cNvSpPr>
            <a:spLocks noGrp="1"/>
          </p:cNvSpPr>
          <p:nvPr>
            <p:ph idx="1"/>
          </p:nvPr>
        </p:nvSpPr>
        <p:spPr>
          <a:xfrm>
            <a:off x="838200" y="1016029"/>
            <a:ext cx="10515600" cy="4351338"/>
          </a:xfrm>
        </p:spPr>
        <p:txBody>
          <a:bodyPr>
            <a:normAutofit fontScale="92500" lnSpcReduction="10000"/>
          </a:bodyPr>
          <a:lstStyle/>
          <a:p>
            <a:r>
              <a:rPr lang="en-US" dirty="0" smtClean="0"/>
              <a:t>Also, it is impossible to find a clear, accurate tree relationships among European populations.</a:t>
            </a:r>
          </a:p>
          <a:p>
            <a:r>
              <a:rPr lang="en-US" dirty="0" smtClean="0"/>
              <a:t>When plotting super-populations, the distribution is always similar and thus the relationship is clear.</a:t>
            </a:r>
            <a:endParaRPr lang="en-US" dirty="0"/>
          </a:p>
          <a:p>
            <a:endParaRPr lang="en-US" dirty="0" smtClean="0"/>
          </a:p>
          <a:p>
            <a:endParaRPr lang="en-US" dirty="0"/>
          </a:p>
          <a:p>
            <a:endParaRPr lang="en-US" dirty="0" smtClean="0"/>
          </a:p>
          <a:p>
            <a:r>
              <a:rPr lang="en-US" dirty="0" smtClean="0"/>
              <a:t>However, when plotting European population, different study gives different structures. </a:t>
            </a:r>
          </a:p>
          <a:p>
            <a:r>
              <a:rPr lang="en-US" dirty="0" smtClean="0"/>
              <a:t>Thus European populations’ relationships is very confusing.</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220" y="5059841"/>
            <a:ext cx="2348820" cy="17636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716" y="4921869"/>
            <a:ext cx="1945860" cy="19361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3537" y="2147599"/>
            <a:ext cx="2092186" cy="17557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5518" y="2146594"/>
            <a:ext cx="2043872" cy="1756716"/>
          </a:xfrm>
          <a:prstGeom prst="rect">
            <a:avLst/>
          </a:prstGeom>
        </p:spPr>
      </p:pic>
      <p:pic>
        <p:nvPicPr>
          <p:cNvPr id="11" name="Picture 10"/>
          <p:cNvPicPr>
            <a:picLocks noChangeAspect="1"/>
          </p:cNvPicPr>
          <p:nvPr/>
        </p:nvPicPr>
        <p:blipFill>
          <a:blip r:embed="rId6"/>
          <a:stretch>
            <a:fillRect/>
          </a:stretch>
        </p:blipFill>
        <p:spPr>
          <a:xfrm>
            <a:off x="7317409" y="2522049"/>
            <a:ext cx="1488109" cy="1339298"/>
          </a:xfrm>
          <a:prstGeom prst="rect">
            <a:avLst/>
          </a:prstGeom>
        </p:spPr>
      </p:pic>
      <p:pic>
        <p:nvPicPr>
          <p:cNvPr id="13" name="Picture 12"/>
          <p:cNvPicPr>
            <a:picLocks noChangeAspect="1"/>
          </p:cNvPicPr>
          <p:nvPr/>
        </p:nvPicPr>
        <p:blipFill>
          <a:blip r:embed="rId7"/>
          <a:stretch>
            <a:fillRect/>
          </a:stretch>
        </p:blipFill>
        <p:spPr>
          <a:xfrm>
            <a:off x="7749627" y="5276481"/>
            <a:ext cx="997502" cy="1088184"/>
          </a:xfrm>
          <a:prstGeom prst="rect">
            <a:avLst/>
          </a:prstGeom>
        </p:spPr>
      </p:pic>
    </p:spTree>
    <p:extLst>
      <p:ext uri="{BB962C8B-B14F-4D97-AF65-F5344CB8AC3E}">
        <p14:creationId xmlns:p14="http://schemas.microsoft.com/office/powerpoint/2010/main" val="1930180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174" y="-185530"/>
            <a:ext cx="10515600" cy="1325563"/>
          </a:xfrm>
        </p:spPr>
        <p:txBody>
          <a:bodyPr/>
          <a:lstStyle/>
          <a:p>
            <a:pPr algn="ctr"/>
            <a:r>
              <a:rPr lang="en-US" dirty="0" smtClean="0"/>
              <a:t>Continuity model and why it’s also not fit</a:t>
            </a:r>
            <a:endParaRPr lang="en-US" dirty="0"/>
          </a:p>
        </p:txBody>
      </p:sp>
      <p:sp>
        <p:nvSpPr>
          <p:cNvPr id="3" name="Content Placeholder 2"/>
          <p:cNvSpPr>
            <a:spLocks noGrp="1"/>
          </p:cNvSpPr>
          <p:nvPr>
            <p:ph idx="1"/>
          </p:nvPr>
        </p:nvSpPr>
        <p:spPr>
          <a:xfrm>
            <a:off x="679174" y="840196"/>
            <a:ext cx="10515600" cy="5032375"/>
          </a:xfrm>
        </p:spPr>
        <p:txBody>
          <a:bodyPr>
            <a:normAutofit lnSpcReduction="10000"/>
          </a:bodyPr>
          <a:lstStyle/>
          <a:p>
            <a:r>
              <a:rPr lang="en-US" dirty="0" smtClean="0"/>
              <a:t>Continuity model associates ethnicity groups with some simple continuity variables. (</a:t>
            </a:r>
            <a:r>
              <a:rPr lang="en-US" dirty="0" err="1" smtClean="0"/>
              <a:t>e.g</a:t>
            </a:r>
            <a:r>
              <a:rPr lang="en-US" dirty="0" smtClean="0"/>
              <a:t> geographical distance, or frequency of several informative marks</a:t>
            </a:r>
            <a:r>
              <a:rPr lang="mr-IN" dirty="0" smtClean="0"/>
              <a:t>…</a:t>
            </a:r>
            <a:r>
              <a:rPr lang="en-US" dirty="0" smtClean="0"/>
              <a:t>)</a:t>
            </a:r>
          </a:p>
          <a:p>
            <a:endParaRPr lang="en-US" dirty="0" smtClean="0"/>
          </a:p>
          <a:p>
            <a:r>
              <a:rPr lang="en-US" dirty="0"/>
              <a:t>The informative marks is very hard to use: 1. different publication gives different informative marks based on their references and proposes different structure of ethnicity groups 2. this method will not work well with highly mixed people</a:t>
            </a:r>
            <a:r>
              <a:rPr lang="en-US" dirty="0" smtClean="0"/>
              <a:t>.</a:t>
            </a:r>
          </a:p>
          <a:p>
            <a:endParaRPr lang="en-US" dirty="0" smtClean="0"/>
          </a:p>
          <a:p>
            <a:r>
              <a:rPr lang="en-US" dirty="0" smtClean="0"/>
              <a:t>Geographical distance also does not work because there are many isolate groups hard to determine distance (</a:t>
            </a:r>
            <a:r>
              <a:rPr lang="en-US" dirty="0" err="1" smtClean="0"/>
              <a:t>e.g</a:t>
            </a:r>
            <a:r>
              <a:rPr lang="en-US" dirty="0" smtClean="0"/>
              <a:t> CEU, British, Sardinian and </a:t>
            </a:r>
            <a:r>
              <a:rPr lang="en-US" dirty="0"/>
              <a:t>O</a:t>
            </a:r>
            <a:r>
              <a:rPr lang="en-US" dirty="0" smtClean="0"/>
              <a:t>rcadian)</a:t>
            </a:r>
          </a:p>
          <a:p>
            <a:endParaRPr lang="en-US" dirty="0" smtClean="0"/>
          </a:p>
          <a:p>
            <a:endParaRPr lang="en-US" dirty="0" smtClean="0"/>
          </a:p>
          <a:p>
            <a:endParaRPr lang="en-US" dirty="0" smtClean="0"/>
          </a:p>
          <a:p>
            <a:endParaRPr lang="en-US" dirty="0"/>
          </a:p>
          <a:p>
            <a:endParaRPr lang="en-US" dirty="0"/>
          </a:p>
        </p:txBody>
      </p:sp>
      <p:sp>
        <p:nvSpPr>
          <p:cNvPr id="6" name="TextBox 5"/>
          <p:cNvSpPr txBox="1"/>
          <p:nvPr/>
        </p:nvSpPr>
        <p:spPr>
          <a:xfrm>
            <a:off x="6500653" y="5690121"/>
            <a:ext cx="3822328" cy="646331"/>
          </a:xfrm>
          <a:prstGeom prst="rect">
            <a:avLst/>
          </a:prstGeom>
          <a:noFill/>
        </p:spPr>
        <p:txBody>
          <a:bodyPr wrap="none" rtlCol="0">
            <a:spAutoFit/>
          </a:bodyPr>
          <a:lstStyle/>
          <a:p>
            <a:r>
              <a:rPr lang="en-US" dirty="0" smtClean="0"/>
              <a:t>The referenced ethnic groups we have </a:t>
            </a:r>
          </a:p>
          <a:p>
            <a:r>
              <a:rPr lang="en-US" dirty="0" smtClean="0"/>
              <a:t>are very separated and discontinue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010" y="5457146"/>
            <a:ext cx="3972930" cy="1294731"/>
          </a:xfrm>
          <a:prstGeom prst="rect">
            <a:avLst/>
          </a:prstGeom>
        </p:spPr>
      </p:pic>
    </p:spTree>
    <p:extLst>
      <p:ext uri="{BB962C8B-B14F-4D97-AF65-F5344CB8AC3E}">
        <p14:creationId xmlns:p14="http://schemas.microsoft.com/office/powerpoint/2010/main" val="2090505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Categorical model is the only choice</a:t>
            </a:r>
            <a:endParaRPr lang="en-US" dirty="0"/>
          </a:p>
        </p:txBody>
      </p:sp>
      <p:sp>
        <p:nvSpPr>
          <p:cNvPr id="3" name="Content Placeholder 2"/>
          <p:cNvSpPr>
            <a:spLocks noGrp="1"/>
          </p:cNvSpPr>
          <p:nvPr>
            <p:ph idx="1"/>
          </p:nvPr>
        </p:nvSpPr>
        <p:spPr/>
        <p:txBody>
          <a:bodyPr/>
          <a:lstStyle/>
          <a:p>
            <a:r>
              <a:rPr lang="en-US" dirty="0" smtClean="0"/>
              <a:t>Categorical model is a compromise when we cannot figure out the inner connections and relationships among groups. Thus, we treat all groups equally and parallel. </a:t>
            </a:r>
          </a:p>
          <a:p>
            <a:endParaRPr lang="en-US" dirty="0"/>
          </a:p>
          <a:p>
            <a:r>
              <a:rPr lang="en-US" dirty="0" smtClean="0"/>
              <a:t>Considering about the massive SNPs data we have, multivariable categorical </a:t>
            </a:r>
            <a:r>
              <a:rPr lang="en-US" dirty="0"/>
              <a:t>model </a:t>
            </a:r>
            <a:r>
              <a:rPr lang="en-US" dirty="0" smtClean="0"/>
              <a:t>is not a bad choice since it can take advantage of all SNPs we have instead of just using a part of informative marks, the confidence will be higher. </a:t>
            </a:r>
            <a:endParaRPr lang="en-US" dirty="0"/>
          </a:p>
        </p:txBody>
      </p:sp>
    </p:spTree>
    <p:extLst>
      <p:ext uri="{BB962C8B-B14F-4D97-AF65-F5344CB8AC3E}">
        <p14:creationId xmlns:p14="http://schemas.microsoft.com/office/powerpoint/2010/main" val="966463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643" y="365125"/>
            <a:ext cx="10515600" cy="1325563"/>
          </a:xfrm>
        </p:spPr>
        <p:txBody>
          <a:bodyPr/>
          <a:lstStyle/>
          <a:p>
            <a:pPr algn="ctr"/>
            <a:r>
              <a:rPr lang="en-US" dirty="0" smtClean="0"/>
              <a:t>Two challenges of this model</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the information is limited, this is always trade-off between resolution and confidence.</a:t>
            </a:r>
          </a:p>
          <a:p>
            <a:endParaRPr lang="en-US" dirty="0" smtClean="0"/>
          </a:p>
          <a:p>
            <a:r>
              <a:rPr lang="en-US" dirty="0" smtClean="0"/>
              <a:t>The higher the resolution, the more data is required to have same confidence.</a:t>
            </a:r>
          </a:p>
          <a:p>
            <a:endParaRPr lang="en-US" dirty="0" smtClean="0"/>
          </a:p>
          <a:p>
            <a:r>
              <a:rPr lang="en-US" dirty="0" smtClean="0"/>
              <a:t>Thus, when data is limited, increase of resolution will decrease the confidence.</a:t>
            </a:r>
          </a:p>
        </p:txBody>
      </p:sp>
      <p:sp>
        <p:nvSpPr>
          <p:cNvPr id="5" name="Title 17"/>
          <p:cNvSpPr txBox="1">
            <a:spLocks/>
          </p:cNvSpPr>
          <p:nvPr/>
        </p:nvSpPr>
        <p:spPr>
          <a:xfrm>
            <a:off x="389867" y="1162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1</a:t>
            </a:r>
            <a:r>
              <a:rPr lang="en-US" dirty="0" smtClean="0"/>
              <a:t>. resolution vs confidence</a:t>
            </a:r>
            <a:endParaRPr lang="en-US" dirty="0"/>
          </a:p>
        </p:txBody>
      </p:sp>
    </p:spTree>
    <p:extLst>
      <p:ext uri="{BB962C8B-B14F-4D97-AF65-F5344CB8AC3E}">
        <p14:creationId xmlns:p14="http://schemas.microsoft.com/office/powerpoint/2010/main" val="96922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88303"/>
            <a:ext cx="10515600" cy="4351338"/>
          </a:xfrm>
        </p:spPr>
        <p:txBody>
          <a:bodyPr/>
          <a:lstStyle/>
          <a:p>
            <a:r>
              <a:rPr lang="en-US" dirty="0" smtClean="0"/>
              <a:t>How is affect our study ?</a:t>
            </a:r>
          </a:p>
          <a:p>
            <a:endParaRPr lang="en-US" dirty="0"/>
          </a:p>
        </p:txBody>
      </p:sp>
      <p:sp>
        <p:nvSpPr>
          <p:cNvPr id="4" name="Title 17"/>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1</a:t>
            </a:r>
            <a:r>
              <a:rPr lang="en-US" dirty="0" smtClean="0"/>
              <a:t>. resolution vs confidence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45" y="1802296"/>
            <a:ext cx="6579713" cy="4960523"/>
          </a:xfrm>
          <a:prstGeom prst="rect">
            <a:avLst/>
          </a:prstGeom>
        </p:spPr>
      </p:pic>
      <p:sp>
        <p:nvSpPr>
          <p:cNvPr id="10" name="TextBox 9"/>
          <p:cNvSpPr txBox="1"/>
          <p:nvPr/>
        </p:nvSpPr>
        <p:spPr>
          <a:xfrm>
            <a:off x="7180158" y="2838001"/>
            <a:ext cx="4774259" cy="3046988"/>
          </a:xfrm>
          <a:prstGeom prst="rect">
            <a:avLst/>
          </a:prstGeom>
          <a:noFill/>
        </p:spPr>
        <p:txBody>
          <a:bodyPr wrap="square" rtlCol="0">
            <a:spAutoFit/>
          </a:bodyPr>
          <a:lstStyle/>
          <a:p>
            <a:r>
              <a:rPr lang="en-US" sz="2400" dirty="0" smtClean="0"/>
              <a:t>This is a real case of chromosomes after recombination, </a:t>
            </a:r>
            <a:r>
              <a:rPr lang="en-US" sz="2400" dirty="0"/>
              <a:t>t</a:t>
            </a:r>
            <a:r>
              <a:rPr lang="en-US" sz="2400" dirty="0" smtClean="0"/>
              <a:t>he ethnicities of different regions of same chromosome can be different !!!</a:t>
            </a:r>
          </a:p>
          <a:p>
            <a:endParaRPr lang="en-US" sz="2400" dirty="0"/>
          </a:p>
          <a:p>
            <a:r>
              <a:rPr lang="en-US" sz="2400" dirty="0" smtClean="0"/>
              <a:t>This requires us to obtain higher resolution thus might decrease confidence. </a:t>
            </a:r>
            <a:endParaRPr lang="en-US" sz="2400" dirty="0"/>
          </a:p>
        </p:txBody>
      </p:sp>
    </p:spTree>
    <p:extLst>
      <p:ext uri="{BB962C8B-B14F-4D97-AF65-F5344CB8AC3E}">
        <p14:creationId xmlns:p14="http://schemas.microsoft.com/office/powerpoint/2010/main" val="228698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10283</TotalTime>
  <Words>2793</Words>
  <Application>Microsoft Macintosh PowerPoint</Application>
  <PresentationFormat>Widescreen</PresentationFormat>
  <Paragraphs>348</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Mangal</vt:lpstr>
      <vt:lpstr>等线</vt:lpstr>
      <vt:lpstr>Office Theme</vt:lpstr>
      <vt:lpstr>Outline</vt:lpstr>
      <vt:lpstr> ethnicity is relative</vt:lpstr>
      <vt:lpstr>Build Proper model for study</vt:lpstr>
      <vt:lpstr>Phylogenetic model and why it is not fit</vt:lpstr>
      <vt:lpstr>Phylogenetic model and why it is not fit</vt:lpstr>
      <vt:lpstr>Continuity model and why it’s also not fit</vt:lpstr>
      <vt:lpstr>Categorical model is the only choice</vt:lpstr>
      <vt:lpstr>Two challenges of this model</vt:lpstr>
      <vt:lpstr>1. resolution vs confidence</vt:lpstr>
      <vt:lpstr>2. Informative vs Overall</vt:lpstr>
      <vt:lpstr>Solutions for these challenges </vt:lpstr>
      <vt:lpstr>Two major methods used based on the model</vt:lpstr>
      <vt:lpstr> </vt:lpstr>
      <vt:lpstr>Building Reference </vt:lpstr>
      <vt:lpstr>Error in combined reference</vt:lpstr>
      <vt:lpstr>Correction on combined reference</vt:lpstr>
      <vt:lpstr>Additional correction used to reduce error and increase resolution</vt:lpstr>
      <vt:lpstr>Results after correction</vt:lpstr>
      <vt:lpstr>Some Basic information of LDLR (target mutated gene)</vt:lpstr>
      <vt:lpstr>First, PCA confirms the patient is Caucasian </vt:lpstr>
      <vt:lpstr>Whole genome PCA </vt:lpstr>
      <vt:lpstr>Whole genome CBP, results of control samples </vt:lpstr>
      <vt:lpstr> </vt:lpstr>
      <vt:lpstr>CHR19 (where LDLR locate in) PCA</vt:lpstr>
      <vt:lpstr> </vt:lpstr>
      <vt:lpstr>Loci of CHR19 CBP</vt:lpstr>
      <vt:lpstr>LDLR</vt:lpstr>
      <vt:lpstr>LDLR phased block PCA</vt:lpstr>
      <vt:lpstr>LDLR phased block CBP</vt:lpstr>
      <vt:lpstr>LDLR phased block CBP on all control samples</vt:lpstr>
      <vt:lpstr> Summary</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methods used</dc:title>
  <dc:creator>Wangfei Ma</dc:creator>
  <cp:lastModifiedBy>马 望飞</cp:lastModifiedBy>
  <cp:revision>251</cp:revision>
  <dcterms:created xsi:type="dcterms:W3CDTF">2018-08-23T23:01:26Z</dcterms:created>
  <dcterms:modified xsi:type="dcterms:W3CDTF">2018-09-04T21:48:55Z</dcterms:modified>
</cp:coreProperties>
</file>